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5" r:id="rId32"/>
    <p:sldId id="306" r:id="rId33"/>
    <p:sldId id="286" r:id="rId34"/>
    <p:sldId id="307" r:id="rId35"/>
    <p:sldId id="287" r:id="rId36"/>
    <p:sldId id="288" r:id="rId37"/>
    <p:sldId id="289" r:id="rId38"/>
    <p:sldId id="291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3" r:id="rId5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6E"/>
    <a:srgbClr val="F2F2F2"/>
    <a:srgbClr val="37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89"/>
  </p:normalViewPr>
  <p:slideViewPr>
    <p:cSldViewPr snapToGrid="0">
      <p:cViewPr varScale="1">
        <p:scale>
          <a:sx n="58" d="100"/>
          <a:sy n="58" d="100"/>
        </p:scale>
        <p:origin x="3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9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is a plain text language with formatting syntax designed so that it can be converted to HTML and many other formats.</a:t>
            </a:r>
          </a:p>
          <a:p>
            <a:endParaRPr/>
          </a:p>
          <a:p>
            <a:r>
              <a:t>They are written using an extension of markdown syntax that enables R code to be embedded in them in a way which can later be executed.  </a:t>
            </a:r>
          </a:p>
          <a:p>
            <a:endParaRPr/>
          </a:p>
          <a:p>
            <a:r>
              <a:t>Knitr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90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10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6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1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5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6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8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4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1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18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3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17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93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87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65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3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14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EC37-1248-29FC-9255-31963DCF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>
            <a:extLst>
              <a:ext uri="{FF2B5EF4-FFF2-40B4-BE49-F238E27FC236}">
                <a16:creationId xmlns:a16="http://schemas.microsoft.com/office/drawing/2014/main" id="{018C637E-07A7-15A8-120B-74B6BDC9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5" name="Shape 1505">
            <a:extLst>
              <a:ext uri="{FF2B5EF4-FFF2-40B4-BE49-F238E27FC236}">
                <a16:creationId xmlns:a16="http://schemas.microsoft.com/office/drawing/2014/main" id="{1EDA02AE-D30E-B524-A715-1D6EBA39AFE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geoms. </a:t>
            </a:r>
          </a:p>
        </p:txBody>
      </p:sp>
    </p:spTree>
    <p:extLst>
      <p:ext uri="{BB962C8B-B14F-4D97-AF65-F5344CB8AC3E}">
        <p14:creationId xmlns:p14="http://schemas.microsoft.com/office/powerpoint/2010/main" val="1960545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29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7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95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17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93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572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9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7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33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99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00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64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3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03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54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8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98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9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26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rstudio.com/resources/cheatsheet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lab.science.ku.dk/" TargetMode="External"/><Relationship Id="rId5" Type="http://schemas.openxmlformats.org/officeDocument/2006/relationships/hyperlink" Target="https://heads.ku.dk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enter-for-Health-Data-Science/FromExceltoR" TargetMode="External"/><Relationship Id="rId5" Type="http://schemas.openxmlformats.org/officeDocument/2006/relationships/hyperlink" Target="http://www.rstudio.com/download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hda.com/english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lichealth.ku.dk/about-the-department/biostat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64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66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tif"/><Relationship Id="rId18" Type="http://schemas.openxmlformats.org/officeDocument/2006/relationships/image" Target="../media/image76.png"/><Relationship Id="rId3" Type="http://schemas.openxmlformats.org/officeDocument/2006/relationships/hyperlink" Target="https://statsandr.com/blog/clustering-analysis-k-means-and-hierarchical-clustering-by-hand-and-in-r/" TargetMode="External"/><Relationship Id="rId7" Type="http://schemas.openxmlformats.org/officeDocument/2006/relationships/hyperlink" Target="https://tensorflow.rstudio.com/" TargetMode="External"/><Relationship Id="rId12" Type="http://schemas.openxmlformats.org/officeDocument/2006/relationships/image" Target="../media/image70.tif"/><Relationship Id="rId17" Type="http://schemas.openxmlformats.org/officeDocument/2006/relationships/image" Target="../media/image75.ti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4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rstudio.com/" TargetMode="External"/><Relationship Id="rId11" Type="http://schemas.openxmlformats.org/officeDocument/2006/relationships/image" Target="../media/image6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73.tif"/><Relationship Id="rId10" Type="http://schemas.openxmlformats.org/officeDocument/2006/relationships/image" Target="../media/image68.tif"/><Relationship Id="rId19" Type="http://schemas.openxmlformats.org/officeDocument/2006/relationships/image" Target="../media/image77.png"/><Relationship Id="rId4" Type="http://schemas.openxmlformats.org/officeDocument/2006/relationships/hyperlink" Target="https://amices.org/mice/" TargetMode="External"/><Relationship Id="rId9" Type="http://schemas.openxmlformats.org/officeDocument/2006/relationships/hyperlink" Target="https://lgatto.github.io/IntroMachineLearningWithR/an-introduction-to-machine-learning-with-r.html" TargetMode="External"/><Relationship Id="rId14" Type="http://schemas.openxmlformats.org/officeDocument/2006/relationships/image" Target="../media/image72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http://www.bioconductor.org/packages/release/BiocViews.html#___RNASeq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bioconductor.org/packages/release/BiocViews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hyperlink" Target="https://tensorflow.rstudio.com/" TargetMode="External"/><Relationship Id="rId18" Type="http://schemas.openxmlformats.org/officeDocument/2006/relationships/hyperlink" Target="https://shiny.rstudio.com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9.jpeg"/><Relationship Id="rId12" Type="http://schemas.openxmlformats.org/officeDocument/2006/relationships/hyperlink" Target="https://keras.rstudio.com/" TargetMode="External"/><Relationship Id="rId17" Type="http://schemas.openxmlformats.org/officeDocument/2006/relationships/hyperlink" Target="https://gganimate.com/articles/gganimate.html" TargetMode="Externa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hyperlink" Target="https://mc-stan.org/users/interfaces/rstan" TargetMode="External"/><Relationship Id="rId5" Type="http://schemas.openxmlformats.org/officeDocument/2006/relationships/image" Target="../media/image87.jpeg"/><Relationship Id="rId15" Type="http://schemas.openxmlformats.org/officeDocument/2006/relationships/image" Target="../media/image92.png"/><Relationship Id="rId10" Type="http://schemas.openxmlformats.org/officeDocument/2006/relationships/image" Target="../media/image91.png"/><Relationship Id="rId19" Type="http://schemas.openxmlformats.org/officeDocument/2006/relationships/image" Target="../media/image67.png"/><Relationship Id="rId4" Type="http://schemas.openxmlformats.org/officeDocument/2006/relationships/image" Target="../media/image77.png"/><Relationship Id="rId9" Type="http://schemas.openxmlformats.org/officeDocument/2006/relationships/hyperlink" Target="https://github.com/briandconnelly/pushoverr" TargetMode="External"/><Relationship Id="rId14" Type="http://schemas.openxmlformats.org/officeDocument/2006/relationships/hyperlink" Target="https://plotly-r.com/d-chart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70" y="-17820"/>
            <a:ext cx="12989628" cy="1375168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"/>
            <a:ext cx="14232629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80731"/>
              <a:ext cx="1218210" cy="1229223"/>
              <a:chOff x="0" y="-3175"/>
              <a:chExt cx="1218208" cy="1229222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3175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74093" y="-1"/>
            <a:ext cx="14954092" cy="13716001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-52115" y="4194088"/>
            <a:ext cx="25075859" cy="9540962"/>
          </a:xfrm>
          <a:prstGeom prst="rect">
            <a:avLst/>
          </a:prstGeom>
          <a:solidFill>
            <a:srgbClr val="374556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45294" y="1548361"/>
            <a:ext cx="10670247" cy="1731988"/>
            <a:chOff x="0" y="0"/>
            <a:chExt cx="10670245" cy="1731986"/>
          </a:xfrm>
        </p:grpSpPr>
        <p:sp>
          <p:nvSpPr>
            <p:cNvPr id="405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&amp; FRIENDS</a:t>
              </a:r>
            </a:p>
          </p:txBody>
        </p:sp>
        <p:sp>
          <p:nvSpPr>
            <p:cNvPr id="406" name="FROM EXCEL TO R"/>
            <p:cNvSpPr txBox="1"/>
            <p:nvPr/>
          </p:nvSpPr>
          <p:spPr>
            <a:xfrm>
              <a:off x="2393147" y="0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07" name="Line"/>
            <p:cNvSpPr/>
            <p:nvPr/>
          </p:nvSpPr>
          <p:spPr>
            <a:xfrm>
              <a:off x="125419" y="220112"/>
              <a:ext cx="1918144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6310613" y="5233644"/>
            <a:ext cx="741291" cy="808642"/>
            <a:chOff x="0" y="-66886"/>
            <a:chExt cx="741289" cy="808640"/>
          </a:xfrm>
        </p:grpSpPr>
        <p:sp>
          <p:nvSpPr>
            <p:cNvPr id="409" name="Circle"/>
            <p:cNvSpPr/>
            <p:nvPr/>
          </p:nvSpPr>
          <p:spPr>
            <a:xfrm>
              <a:off x="0" y="10931"/>
              <a:ext cx="741290" cy="73082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Oval"/>
            <p:cNvSpPr/>
            <p:nvPr/>
          </p:nvSpPr>
          <p:spPr>
            <a:xfrm>
              <a:off x="163823" y="28108"/>
              <a:ext cx="413644" cy="24358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R"/>
            <p:cNvSpPr txBox="1"/>
            <p:nvPr/>
          </p:nvSpPr>
          <p:spPr>
            <a:xfrm>
              <a:off x="147249" y="-66887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13" name="Studio"/>
          <p:cNvSpPr txBox="1"/>
          <p:nvPr/>
        </p:nvSpPr>
        <p:spPr>
          <a:xfrm>
            <a:off x="17194753" y="5357473"/>
            <a:ext cx="1436143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Studio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759848" y="6210641"/>
            <a:ext cx="9850709" cy="6552611"/>
            <a:chOff x="0" y="0"/>
            <a:chExt cx="9850708" cy="6552610"/>
          </a:xfrm>
        </p:grpSpPr>
        <p:pic>
          <p:nvPicPr>
            <p:cNvPr id="414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7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9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20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2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3" name="Reports (html, pdf, latex)"/>
          <p:cNvSpPr txBox="1"/>
          <p:nvPr/>
        </p:nvSpPr>
        <p:spPr>
          <a:xfrm>
            <a:off x="3101889" y="12373227"/>
            <a:ext cx="458081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/>
              <a:t>Reports (html, pdf, latex)</a:t>
            </a:r>
            <a:r>
              <a:rPr b="1"/>
              <a:t> 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4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5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6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pic>
        <p:nvPicPr>
          <p:cNvPr id="428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pic>
        <p:nvPicPr>
          <p:cNvPr id="429" name="rmarkdown.png" descr="rmarkdown.png"/>
          <p:cNvPicPr>
            <a:picLocks noChangeAspect="1"/>
          </p:cNvPicPr>
          <p:nvPr/>
        </p:nvPicPr>
        <p:blipFill>
          <a:blip r:embed="rId5"/>
          <a:srcRect l="4408" t="4630" r="4279" b="4389"/>
          <a:stretch>
            <a:fillRect/>
          </a:stretch>
        </p:blipFill>
        <p:spPr>
          <a:xfrm>
            <a:off x="3395323" y="9868928"/>
            <a:ext cx="1949054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0" y="5401"/>
                </a:lnTo>
                <a:lnTo>
                  <a:pt x="0" y="16199"/>
                </a:lnTo>
                <a:lnTo>
                  <a:pt x="10802" y="21600"/>
                </a:lnTo>
                <a:lnTo>
                  <a:pt x="21600" y="16199"/>
                </a:lnTo>
                <a:lnTo>
                  <a:pt x="21600" y="5401"/>
                </a:lnTo>
                <a:lnTo>
                  <a:pt x="10802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grpSp>
        <p:nvGrpSpPr>
          <p:cNvPr id="433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40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41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R Code Interpreter and Editor"/>
          <p:cNvSpPr txBox="1"/>
          <p:nvPr/>
        </p:nvSpPr>
        <p:spPr>
          <a:xfrm>
            <a:off x="15105481" y="12373227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R Code Interpreter and Editor</a:t>
            </a:r>
          </a:p>
        </p:txBody>
      </p:sp>
      <p:sp>
        <p:nvSpPr>
          <p:cNvPr id="439" name="8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8730474" y="835174"/>
            <a:ext cx="11249292" cy="1956096"/>
            <a:chOff x="0" y="0"/>
            <a:chExt cx="11249291" cy="1956095"/>
          </a:xfrm>
        </p:grpSpPr>
        <p:sp>
          <p:nvSpPr>
            <p:cNvPr id="448" name="THE ANATOMY OF R"/>
            <p:cNvSpPr txBox="1"/>
            <p:nvPr/>
          </p:nvSpPr>
          <p:spPr>
            <a:xfrm>
              <a:off x="4620" y="840736"/>
              <a:ext cx="6394333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ANATOMY OF R</a:t>
              </a:r>
            </a:p>
          </p:txBody>
        </p:sp>
        <p:sp>
          <p:nvSpPr>
            <p:cNvPr id="449" name="FROM EXCEL TO R"/>
            <p:cNvSpPr txBox="1"/>
            <p:nvPr/>
          </p:nvSpPr>
          <p:spPr>
            <a:xfrm>
              <a:off x="2672013" y="0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450" name="Line"/>
            <p:cNvSpPr/>
            <p:nvPr/>
          </p:nvSpPr>
          <p:spPr>
            <a:xfrm>
              <a:off x="0" y="221254"/>
              <a:ext cx="226010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396632" y="8592516"/>
            <a:ext cx="2449744" cy="2416748"/>
            <a:chOff x="0" y="0"/>
            <a:chExt cx="2449743" cy="2416746"/>
          </a:xfrm>
        </p:grpSpPr>
        <p:sp>
          <p:nvSpPr>
            <p:cNvPr id="452" name="Oval 6"/>
            <p:cNvSpPr/>
            <p:nvPr/>
          </p:nvSpPr>
          <p:spPr>
            <a:xfrm rot="16200000" flipH="1">
              <a:off x="247713" y="217873"/>
              <a:ext cx="1954317" cy="1981000"/>
            </a:xfrm>
            <a:prstGeom prst="ellipse">
              <a:avLst/>
            </a:pr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3" name="Oval 14"/>
            <p:cNvSpPr/>
            <p:nvPr/>
          </p:nvSpPr>
          <p:spPr>
            <a:xfrm rot="16200000" flipH="1">
              <a:off x="16498" y="-16499"/>
              <a:ext cx="2416747" cy="2449744"/>
            </a:xfrm>
            <a:prstGeom prst="ellipse">
              <a:avLst/>
            </a:prstGeom>
            <a:noFill/>
            <a:ln w="25400" cap="flat">
              <a:solidFill>
                <a:srgbClr val="390608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5583891" y="5744810"/>
            <a:ext cx="2098251" cy="2126583"/>
            <a:chOff x="0" y="0"/>
            <a:chExt cx="2098249" cy="2126581"/>
          </a:xfrm>
        </p:grpSpPr>
        <p:sp>
          <p:nvSpPr>
            <p:cNvPr id="455" name="Oval 7"/>
            <p:cNvSpPr/>
            <p:nvPr/>
          </p:nvSpPr>
          <p:spPr>
            <a:xfrm rot="16200000" flipH="1">
              <a:off x="189288" y="214681"/>
              <a:ext cx="1719674" cy="1697220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56" name="Oval 15"/>
            <p:cNvSpPr/>
            <p:nvPr/>
          </p:nvSpPr>
          <p:spPr>
            <a:xfrm rot="16200000" flipH="1">
              <a:off x="-14166" y="14165"/>
              <a:ext cx="2126582" cy="2098251"/>
            </a:xfrm>
            <a:prstGeom prst="ellipse">
              <a:avLst/>
            </a:prstGeom>
            <a:noFill/>
            <a:ln w="25400" cap="flat">
              <a:solidFill>
                <a:srgbClr val="390622">
                  <a:alpha val="67831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58" name="Line 22"/>
          <p:cNvSpPr/>
          <p:nvPr/>
        </p:nvSpPr>
        <p:spPr>
          <a:xfrm flipH="1" flipV="1">
            <a:off x="2627198" y="4773364"/>
            <a:ext cx="19008600" cy="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59" name="Line 27"/>
          <p:cNvSpPr/>
          <p:nvPr/>
        </p:nvSpPr>
        <p:spPr>
          <a:xfrm flipV="1">
            <a:off x="10043786" y="4796592"/>
            <a:ext cx="1" cy="1004069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0" name="Line 27"/>
          <p:cNvSpPr/>
          <p:nvPr/>
        </p:nvSpPr>
        <p:spPr>
          <a:xfrm flipH="1">
            <a:off x="3856684" y="9929752"/>
            <a:ext cx="2757651" cy="1"/>
          </a:xfrm>
          <a:prstGeom prst="line">
            <a:avLst/>
          </a:prstGeom>
          <a:ln w="50800">
            <a:solidFill>
              <a:srgbClr val="390608">
                <a:alpha val="79502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61" name="Line 27"/>
          <p:cNvSpPr/>
          <p:nvPr/>
        </p:nvSpPr>
        <p:spPr>
          <a:xfrm flipV="1">
            <a:off x="6607902" y="7951544"/>
            <a:ext cx="1" cy="1961556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464" name="Group"/>
          <p:cNvGrpSpPr/>
          <p:nvPr/>
        </p:nvGrpSpPr>
        <p:grpSpPr>
          <a:xfrm>
            <a:off x="9088927" y="5855641"/>
            <a:ext cx="1909721" cy="1931097"/>
            <a:chOff x="0" y="0"/>
            <a:chExt cx="1909720" cy="1931096"/>
          </a:xfrm>
        </p:grpSpPr>
        <p:sp>
          <p:nvSpPr>
            <p:cNvPr id="462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525067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3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1026704" y="5873523"/>
            <a:ext cx="1909723" cy="1931098"/>
            <a:chOff x="0" y="-1"/>
            <a:chExt cx="1909722" cy="1931097"/>
          </a:xfrm>
        </p:grpSpPr>
        <p:sp>
          <p:nvSpPr>
            <p:cNvPr id="465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6B80CA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6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4239847" y="5873523"/>
            <a:ext cx="1909723" cy="1931098"/>
            <a:chOff x="0" y="-1"/>
            <a:chExt cx="1909722" cy="1931097"/>
          </a:xfrm>
        </p:grpSpPr>
        <p:sp>
          <p:nvSpPr>
            <p:cNvPr id="468" name="Oval 9"/>
            <p:cNvSpPr/>
            <p:nvPr/>
          </p:nvSpPr>
          <p:spPr>
            <a:xfrm rot="16200000" flipH="1">
              <a:off x="203982" y="222683"/>
              <a:ext cx="1560750" cy="1544724"/>
            </a:xfrm>
            <a:prstGeom prst="ellipse">
              <a:avLst/>
            </a:prstGeom>
            <a:solidFill>
              <a:srgbClr val="828FCD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9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28FCD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7452971" y="5873524"/>
            <a:ext cx="1909722" cy="1931097"/>
            <a:chOff x="0" y="0"/>
            <a:chExt cx="1909720" cy="1931096"/>
          </a:xfrm>
        </p:grpSpPr>
        <p:sp>
          <p:nvSpPr>
            <p:cNvPr id="471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97ABE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2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97ABE1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0666113" y="5855641"/>
            <a:ext cx="1909721" cy="1931097"/>
            <a:chOff x="0" y="0"/>
            <a:chExt cx="1909720" cy="1931096"/>
          </a:xfrm>
        </p:grpSpPr>
        <p:sp>
          <p:nvSpPr>
            <p:cNvPr id="474" name="Oval 9"/>
            <p:cNvSpPr/>
            <p:nvPr/>
          </p:nvSpPr>
          <p:spPr>
            <a:xfrm rot="16200000" flipH="1">
              <a:off x="174485" y="193186"/>
              <a:ext cx="1560750" cy="1544724"/>
            </a:xfrm>
            <a:prstGeom prst="ellipse">
              <a:avLst/>
            </a:prstGeom>
            <a:solidFill>
              <a:srgbClr val="B8A9D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75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B8A9D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477" name="Line 27"/>
          <p:cNvSpPr/>
          <p:nvPr/>
        </p:nvSpPr>
        <p:spPr>
          <a:xfrm flipV="1">
            <a:off x="2621504" y="4860249"/>
            <a:ext cx="1" cy="3692253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8" name="Line 27"/>
          <p:cNvSpPr/>
          <p:nvPr/>
        </p:nvSpPr>
        <p:spPr>
          <a:xfrm flipH="1">
            <a:off x="7699861" y="6839071"/>
            <a:ext cx="1271129" cy="1"/>
          </a:xfrm>
          <a:prstGeom prst="line">
            <a:avLst/>
          </a:prstGeom>
          <a:ln w="50800">
            <a:solidFill>
              <a:srgbClr val="390622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79" name="Line 27"/>
          <p:cNvSpPr/>
          <p:nvPr/>
        </p:nvSpPr>
        <p:spPr>
          <a:xfrm flipH="1">
            <a:off x="12928320" y="6839071"/>
            <a:ext cx="1226691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0" name="Line 27"/>
          <p:cNvSpPr/>
          <p:nvPr/>
        </p:nvSpPr>
        <p:spPr>
          <a:xfrm flipV="1">
            <a:off x="11981564" y="4786146"/>
            <a:ext cx="1" cy="1024961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1" name="Line 27"/>
          <p:cNvSpPr/>
          <p:nvPr/>
        </p:nvSpPr>
        <p:spPr>
          <a:xfrm flipH="1">
            <a:off x="16163707" y="6839071"/>
            <a:ext cx="1220027" cy="1"/>
          </a:xfrm>
          <a:prstGeom prst="line">
            <a:avLst/>
          </a:prstGeom>
          <a:ln w="50800">
            <a:solidFill>
              <a:srgbClr val="6B80CA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482" name="Line 27"/>
          <p:cNvSpPr/>
          <p:nvPr/>
        </p:nvSpPr>
        <p:spPr>
          <a:xfrm flipH="1">
            <a:off x="19362557" y="6821189"/>
            <a:ext cx="1260483" cy="1"/>
          </a:xfrm>
          <a:prstGeom prst="line">
            <a:avLst/>
          </a:prstGeom>
          <a:ln w="50800">
            <a:solidFill>
              <a:srgbClr val="97ABE1">
                <a:alpha val="80000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14" name="Connection Line"/>
          <p:cNvSpPr/>
          <p:nvPr/>
        </p:nvSpPr>
        <p:spPr>
          <a:xfrm>
            <a:off x="8783004" y="6716108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5" name="Connection Line"/>
          <p:cNvSpPr/>
          <p:nvPr/>
        </p:nvSpPr>
        <p:spPr>
          <a:xfrm>
            <a:off x="13936915" y="6716108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6" name="Connection Line"/>
          <p:cNvSpPr/>
          <p:nvPr/>
        </p:nvSpPr>
        <p:spPr>
          <a:xfrm>
            <a:off x="17178718" y="6720910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6B80CA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20407442" y="6703027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97ABE1">
                <a:alpha val="80000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9955034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19" name="Connection Line"/>
          <p:cNvSpPr/>
          <p:nvPr/>
        </p:nvSpPr>
        <p:spPr>
          <a:xfrm>
            <a:off x="11892812" y="5615647"/>
            <a:ext cx="177497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0" name="Connection Line"/>
          <p:cNvSpPr/>
          <p:nvPr/>
        </p:nvSpPr>
        <p:spPr>
          <a:xfrm>
            <a:off x="6522458" y="7965259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1" name="Connection Line"/>
          <p:cNvSpPr/>
          <p:nvPr/>
        </p:nvSpPr>
        <p:spPr>
          <a:xfrm>
            <a:off x="2532761" y="4846218"/>
            <a:ext cx="177497" cy="18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09"/>
                </a:moveTo>
                <a:cubicBezTo>
                  <a:pt x="7101" y="-5399"/>
                  <a:pt x="14301" y="-5235"/>
                  <a:pt x="21600" y="16201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2" name="Connection Line"/>
          <p:cNvSpPr/>
          <p:nvPr/>
        </p:nvSpPr>
        <p:spPr>
          <a:xfrm>
            <a:off x="6787555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3" name="Connection Line"/>
          <p:cNvSpPr/>
          <p:nvPr/>
        </p:nvSpPr>
        <p:spPr>
          <a:xfrm>
            <a:off x="13659710" y="4668231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4" name="Connection Line"/>
          <p:cNvSpPr/>
          <p:nvPr/>
        </p:nvSpPr>
        <p:spPr>
          <a:xfrm>
            <a:off x="16964531" y="4666774"/>
            <a:ext cx="218098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5" name="Connection Line"/>
          <p:cNvSpPr/>
          <p:nvPr/>
        </p:nvSpPr>
        <p:spPr>
          <a:xfrm>
            <a:off x="20269355" y="4666774"/>
            <a:ext cx="218097" cy="20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795" y="0"/>
                </a:moveTo>
                <a:cubicBezTo>
                  <a:pt x="21600" y="9347"/>
                  <a:pt x="21335" y="16547"/>
                  <a:pt x="0" y="2160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95" name="R"/>
          <p:cNvSpPr txBox="1"/>
          <p:nvPr/>
        </p:nvSpPr>
        <p:spPr>
          <a:xfrm>
            <a:off x="2082569" y="8626686"/>
            <a:ext cx="1103825" cy="182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496" name="R…"/>
          <p:cNvSpPr txBox="1"/>
          <p:nvPr/>
        </p:nvSpPr>
        <p:spPr>
          <a:xfrm>
            <a:off x="5528005" y="6001804"/>
            <a:ext cx="2217195" cy="159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7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7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Studio</a:t>
            </a:r>
          </a:p>
        </p:txBody>
      </p:sp>
      <p:sp>
        <p:nvSpPr>
          <p:cNvPr id="497" name=".R"/>
          <p:cNvSpPr txBox="1"/>
          <p:nvPr/>
        </p:nvSpPr>
        <p:spPr>
          <a:xfrm>
            <a:off x="9266515" y="6404119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8" name=".Rmd"/>
          <p:cNvSpPr txBox="1"/>
          <p:nvPr/>
        </p:nvSpPr>
        <p:spPr>
          <a:xfrm>
            <a:off x="11118463" y="6531950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dirty="0" err="1"/>
              <a:t>Rmd</a:t>
            </a:r>
            <a:endParaRPr dirty="0"/>
          </a:p>
        </p:txBody>
      </p:sp>
      <p:sp>
        <p:nvSpPr>
          <p:cNvPr id="499" name="R…"/>
          <p:cNvSpPr txBox="1"/>
          <p:nvPr/>
        </p:nvSpPr>
        <p:spPr>
          <a:xfrm>
            <a:off x="14431038" y="6298422"/>
            <a:ext cx="1608922" cy="102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3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R</a:t>
            </a:r>
          </a:p>
          <a:p>
            <a: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dirty="0"/>
              <a:t>package</a:t>
            </a:r>
          </a:p>
        </p:txBody>
      </p:sp>
      <p:sp>
        <p:nvSpPr>
          <p:cNvPr id="500" name="Function"/>
          <p:cNvSpPr txBox="1"/>
          <p:nvPr/>
        </p:nvSpPr>
        <p:spPr>
          <a:xfrm>
            <a:off x="17535049" y="6633224"/>
            <a:ext cx="1753799" cy="58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3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Function</a:t>
            </a:r>
          </a:p>
        </p:txBody>
      </p:sp>
      <p:sp>
        <p:nvSpPr>
          <p:cNvPr id="501" name="Arguments"/>
          <p:cNvSpPr txBox="1"/>
          <p:nvPr/>
        </p:nvSpPr>
        <p:spPr>
          <a:xfrm>
            <a:off x="20832821" y="6641970"/>
            <a:ext cx="1608922" cy="54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25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Arguments</a:t>
            </a:r>
          </a:p>
        </p:txBody>
      </p:sp>
      <p:sp>
        <p:nvSpPr>
          <p:cNvPr id="502" name="Line 27"/>
          <p:cNvSpPr/>
          <p:nvPr/>
        </p:nvSpPr>
        <p:spPr>
          <a:xfrm flipV="1">
            <a:off x="15194706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6" name="Connection Line"/>
          <p:cNvSpPr/>
          <p:nvPr/>
        </p:nvSpPr>
        <p:spPr>
          <a:xfrm>
            <a:off x="15105955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4" name="Line 27"/>
          <p:cNvSpPr/>
          <p:nvPr/>
        </p:nvSpPr>
        <p:spPr>
          <a:xfrm flipV="1">
            <a:off x="18407850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7" name="Connection Line"/>
          <p:cNvSpPr/>
          <p:nvPr/>
        </p:nvSpPr>
        <p:spPr>
          <a:xfrm>
            <a:off x="18319097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6" name="Line 27"/>
          <p:cNvSpPr/>
          <p:nvPr/>
        </p:nvSpPr>
        <p:spPr>
          <a:xfrm flipV="1">
            <a:off x="21620974" y="4784420"/>
            <a:ext cx="1" cy="1024962"/>
          </a:xfrm>
          <a:prstGeom prst="line">
            <a:avLst/>
          </a:prstGeom>
          <a:ln w="50800">
            <a:solidFill>
              <a:srgbClr val="390608">
                <a:alpha val="67831"/>
              </a:srgbClr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28" name="Connection Line"/>
          <p:cNvSpPr/>
          <p:nvPr/>
        </p:nvSpPr>
        <p:spPr>
          <a:xfrm>
            <a:off x="21532222" y="5613922"/>
            <a:ext cx="177496" cy="18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492"/>
                </a:moveTo>
                <a:cubicBezTo>
                  <a:pt x="14499" y="21600"/>
                  <a:pt x="7299" y="21436"/>
                  <a:pt x="0" y="0"/>
                </a:cubicBezTo>
              </a:path>
            </a:pathLst>
          </a:custGeom>
          <a:ln w="50800">
            <a:solidFill>
              <a:srgbClr val="390622">
                <a:alpha val="67831"/>
              </a:srgb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8" name="Language"/>
          <p:cNvSpPr txBox="1"/>
          <p:nvPr/>
        </p:nvSpPr>
        <p:spPr>
          <a:xfrm>
            <a:off x="3904992" y="10200264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Language</a:t>
            </a:r>
          </a:p>
        </p:txBody>
      </p:sp>
      <p:sp>
        <p:nvSpPr>
          <p:cNvPr id="509" name="Editor"/>
          <p:cNvSpPr txBox="1"/>
          <p:nvPr/>
        </p:nvSpPr>
        <p:spPr>
          <a:xfrm>
            <a:off x="7031108" y="8198226"/>
            <a:ext cx="19711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Editor</a:t>
            </a:r>
          </a:p>
        </p:txBody>
      </p:sp>
      <p:sp>
        <p:nvSpPr>
          <p:cNvPr id="510" name="Scripts…"/>
          <p:cNvSpPr txBox="1"/>
          <p:nvPr/>
        </p:nvSpPr>
        <p:spPr>
          <a:xfrm>
            <a:off x="9369429" y="7969626"/>
            <a:ext cx="323278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</a:t>
            </a:r>
          </a:p>
          <a:p>
            <a:pPr algn="ct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/>
              <a:t>Code documents</a:t>
            </a:r>
            <a:r>
              <a:t> </a:t>
            </a:r>
          </a:p>
        </p:txBody>
      </p:sp>
      <p:sp>
        <p:nvSpPr>
          <p:cNvPr id="511" name="Bundle of functions…"/>
          <p:cNvSpPr txBox="1"/>
          <p:nvPr/>
        </p:nvSpPr>
        <p:spPr>
          <a:xfrm>
            <a:off x="13399169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Bundle of functions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packages</a:t>
            </a:r>
          </a:p>
        </p:txBody>
      </p:sp>
      <p:sp>
        <p:nvSpPr>
          <p:cNvPr id="512" name="Reproducible code…"/>
          <p:cNvSpPr txBox="1"/>
          <p:nvPr/>
        </p:nvSpPr>
        <p:spPr>
          <a:xfrm>
            <a:off x="17040229" y="8001376"/>
            <a:ext cx="29654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Reproducible code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as input</a:t>
            </a:r>
          </a:p>
        </p:txBody>
      </p:sp>
      <p:sp>
        <p:nvSpPr>
          <p:cNvPr id="513" name="Input args. X, Y…"/>
          <p:cNvSpPr txBox="1"/>
          <p:nvPr/>
        </p:nvSpPr>
        <p:spPr>
          <a:xfrm>
            <a:off x="19982395" y="8001376"/>
            <a:ext cx="33859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 args. X, Y</a:t>
            </a:r>
          </a:p>
          <a:p>
            <a:pPr algn="ctr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 Z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"/>
          <p:cNvGrpSpPr/>
          <p:nvPr/>
        </p:nvGrpSpPr>
        <p:grpSpPr>
          <a:xfrm>
            <a:off x="1391813" y="1524740"/>
            <a:ext cx="8486733" cy="3109760"/>
            <a:chOff x="0" y="0"/>
            <a:chExt cx="8486732" cy="3109758"/>
          </a:xfrm>
        </p:grpSpPr>
        <p:sp>
          <p:nvSpPr>
            <p:cNvPr id="532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FIRST TIME IN </a:t>
              </a:r>
              <a:r>
                <a:rPr b="1"/>
                <a:t>R</a:t>
              </a:r>
              <a:r>
                <a:t>?</a:t>
              </a:r>
            </a:p>
          </p:txBody>
        </p:sp>
        <p:sp>
          <p:nvSpPr>
            <p:cNvPr id="533" name="FROM EXCEL TO R"/>
            <p:cNvSpPr txBox="1"/>
            <p:nvPr/>
          </p:nvSpPr>
          <p:spPr>
            <a:xfrm>
              <a:off x="1903424" y="0"/>
              <a:ext cx="5789855" cy="39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99754" y="195272"/>
              <a:ext cx="1525623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6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5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6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4052202" y="7709602"/>
            <a:ext cx="10650153" cy="2177116"/>
            <a:chOff x="0" y="0"/>
            <a:chExt cx="10650151" cy="2177115"/>
          </a:xfrm>
        </p:grpSpPr>
        <p:sp>
          <p:nvSpPr>
            <p:cNvPr id="547" name="SAVE YOUR WORK…"/>
            <p:cNvSpPr/>
            <p:nvPr/>
          </p:nvSpPr>
          <p:spPr>
            <a:xfrm>
              <a:off x="2572948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.R, (or .Rmd)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</a:t>
              </a:r>
              <a:endParaRPr i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/>
                <a:t>Save Session, everything together</a:t>
              </a:r>
            </a:p>
          </p:txBody>
        </p:sp>
        <p:sp>
          <p:nvSpPr>
            <p:cNvPr id="548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51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2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5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6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9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60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2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4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0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5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9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6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7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8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71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2" name="Group"/>
          <p:cNvGrpSpPr/>
          <p:nvPr/>
        </p:nvGrpSpPr>
        <p:grpSpPr>
          <a:xfrm>
            <a:off x="-1011456" y="9050960"/>
            <a:ext cx="11127427" cy="4124203"/>
            <a:chOff x="-1043135" y="-2"/>
            <a:chExt cx="11127426" cy="4124201"/>
          </a:xfrm>
        </p:grpSpPr>
        <p:grpSp>
          <p:nvGrpSpPr>
            <p:cNvPr id="579" name="Group"/>
            <p:cNvGrpSpPr/>
            <p:nvPr/>
          </p:nvGrpSpPr>
          <p:grpSpPr>
            <a:xfrm>
              <a:off x="-1043135" y="-2"/>
              <a:ext cx="11127426" cy="4124201"/>
              <a:chOff x="-1043135" y="-1"/>
              <a:chExt cx="11127425" cy="4124199"/>
            </a:xfrm>
          </p:grpSpPr>
          <p:sp>
            <p:nvSpPr>
              <p:cNvPr id="572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-1043135" y="-1"/>
                <a:ext cx="8486730" cy="4124199"/>
                <a:chOff x="-1043135" y="0"/>
                <a:chExt cx="8486729" cy="4124197"/>
              </a:xfrm>
            </p:grpSpPr>
            <p:sp>
              <p:nvSpPr>
                <p:cNvPr id="574" name="TIPS…"/>
                <p:cNvSpPr txBox="1"/>
                <p:nvPr/>
              </p:nvSpPr>
              <p:spPr>
                <a:xfrm>
                  <a:off x="-1043135" y="0"/>
                  <a:ext cx="8486729" cy="41241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R-cheat sheets </a:t>
                  </a:r>
                  <a:endParaRPr lang="en-US" dirty="0"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/>
                    <a:t>(</a:t>
                  </a: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https://rstudio.com/resources/</a:t>
                  </a:r>
                  <a:endParaRPr lang="en-US" dirty="0">
                    <a:solidFill>
                      <a:srgbClr val="37455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endParaRPr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dirty="0">
                      <a:solidFill>
                        <a:srgbClr val="374556"/>
                      </a:solidFill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cheatsheets/</a:t>
                  </a:r>
                  <a:r>
                    <a:rPr dirty="0"/>
                    <a:t>)</a:t>
                  </a:r>
                </a:p>
              </p:txBody>
            </p:sp>
            <p:grpSp>
              <p:nvGrpSpPr>
                <p:cNvPr id="577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5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80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4" grpId="3" animBg="1" advAuto="0"/>
      <p:bldP spid="558" grpId="1" animBg="1" advAuto="0"/>
      <p:bldP spid="563" grpId="4" animBg="1" advAuto="0"/>
      <p:bldP spid="58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1397000" y="1524000"/>
            <a:ext cx="7349039" cy="2692879"/>
            <a:chOff x="0" y="0"/>
            <a:chExt cx="7349038" cy="2692878"/>
          </a:xfrm>
        </p:grpSpPr>
        <p:sp>
          <p:nvSpPr>
            <p:cNvPr id="584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STUDIO BASICS</a:t>
              </a:r>
            </a:p>
          </p:txBody>
        </p:sp>
        <p:sp>
          <p:nvSpPr>
            <p:cNvPr id="585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86381" y="169094"/>
              <a:ext cx="132110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8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5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6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8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601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2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4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5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7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10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  <p:bldP spid="603" grpId="2" animBg="1" advAuto="0"/>
      <p:bldP spid="60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"/>
          <p:cNvGrpSpPr/>
          <p:nvPr/>
        </p:nvGrpSpPr>
        <p:grpSpPr>
          <a:xfrm>
            <a:off x="1398317" y="1523420"/>
            <a:ext cx="8912581" cy="3265800"/>
            <a:chOff x="0" y="0"/>
            <a:chExt cx="8912579" cy="3265799"/>
          </a:xfrm>
        </p:grpSpPr>
        <p:sp>
          <p:nvSpPr>
            <p:cNvPr id="612" name="ONLINE RESOURCES FOR R"/>
            <p:cNvSpPr txBox="1"/>
            <p:nvPr/>
          </p:nvSpPr>
          <p:spPr>
            <a:xfrm>
              <a:off x="0" y="677228"/>
              <a:ext cx="8912579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ONLINE RESOURCES FOR </a:t>
              </a:r>
              <a:r>
                <a:rPr b="1"/>
                <a:t>R</a:t>
              </a:r>
            </a:p>
          </p:txBody>
        </p:sp>
        <p:sp>
          <p:nvSpPr>
            <p:cNvPr id="613" name="FROM EXCEL TO R"/>
            <p:cNvSpPr txBox="1"/>
            <p:nvPr/>
          </p:nvSpPr>
          <p:spPr>
            <a:xfrm>
              <a:off x="1998933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614" name="Line"/>
            <p:cNvSpPr/>
            <p:nvPr/>
          </p:nvSpPr>
          <p:spPr>
            <a:xfrm>
              <a:off x="104760" y="205070"/>
              <a:ext cx="1602175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6" name="Скругленный прямоугольник 7"/>
          <p:cNvSpPr/>
          <p:nvPr/>
        </p:nvSpPr>
        <p:spPr>
          <a:xfrm>
            <a:off x="1422249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7" name="Скругленный прямоугольник 85"/>
          <p:cNvSpPr/>
          <p:nvPr/>
        </p:nvSpPr>
        <p:spPr>
          <a:xfrm>
            <a:off x="6959934" y="4747359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Скругленный прямоугольник 86"/>
          <p:cNvSpPr/>
          <p:nvPr/>
        </p:nvSpPr>
        <p:spPr>
          <a:xfrm>
            <a:off x="12497618" y="4747359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9" name="Скругленный прямоугольник 88"/>
          <p:cNvSpPr/>
          <p:nvPr/>
        </p:nvSpPr>
        <p:spPr>
          <a:xfrm>
            <a:off x="17989581" y="4747359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rseek.org/…"/>
          <p:cNvSpPr txBox="1"/>
          <p:nvPr/>
        </p:nvSpPr>
        <p:spPr>
          <a:xfrm>
            <a:off x="1627440" y="7341951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21" name="Line"/>
          <p:cNvSpPr/>
          <p:nvPr/>
        </p:nvSpPr>
        <p:spPr>
          <a:xfrm>
            <a:off x="7690334" y="6870700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2" name="https://github.com/trending/r…"/>
          <p:cNvSpPr txBox="1"/>
          <p:nvPr/>
        </p:nvSpPr>
        <p:spPr>
          <a:xfrm>
            <a:off x="18198607" y="7193628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https://www.r-graph-gallery.com/…"/>
          <p:cNvSpPr txBox="1"/>
          <p:nvPr/>
        </p:nvSpPr>
        <p:spPr>
          <a:xfrm>
            <a:off x="7165125" y="7990142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4" name="https://www.r-bloggers.com/best-books-to-learn-r-programming/…"/>
          <p:cNvSpPr txBox="1"/>
          <p:nvPr/>
        </p:nvSpPr>
        <p:spPr>
          <a:xfrm>
            <a:off x="12702810" y="7166840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5" name="Line"/>
          <p:cNvSpPr/>
          <p:nvPr/>
        </p:nvSpPr>
        <p:spPr>
          <a:xfrm>
            <a:off x="2279650" y="6853766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Line"/>
          <p:cNvSpPr/>
          <p:nvPr/>
        </p:nvSpPr>
        <p:spPr>
          <a:xfrm>
            <a:off x="13228018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7" name="Line"/>
          <p:cNvSpPr/>
          <p:nvPr/>
        </p:nvSpPr>
        <p:spPr>
          <a:xfrm>
            <a:off x="18632927" y="6853766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8" name="GRAPHICS"/>
          <p:cNvSpPr txBox="1"/>
          <p:nvPr/>
        </p:nvSpPr>
        <p:spPr>
          <a:xfrm>
            <a:off x="7165125" y="6073375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629" name="BOOKS &amp; COURSES"/>
          <p:cNvSpPr txBox="1"/>
          <p:nvPr/>
        </p:nvSpPr>
        <p:spPr>
          <a:xfrm>
            <a:off x="12702810" y="6074833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BOOKS &amp; COURSES</a:t>
            </a:r>
          </a:p>
        </p:txBody>
      </p:sp>
      <p:sp>
        <p:nvSpPr>
          <p:cNvPr id="630" name="GET STARTED"/>
          <p:cNvSpPr txBox="1"/>
          <p:nvPr/>
        </p:nvSpPr>
        <p:spPr>
          <a:xfrm>
            <a:off x="1627440" y="6074035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GET STARTED</a:t>
            </a:r>
          </a:p>
        </p:txBody>
      </p:sp>
      <p:sp>
        <p:nvSpPr>
          <p:cNvPr id="631" name="OTHER RESOURCES"/>
          <p:cNvSpPr txBox="1"/>
          <p:nvPr/>
        </p:nvSpPr>
        <p:spPr>
          <a:xfrm>
            <a:off x="18107717" y="6074833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632" name="Shape"/>
          <p:cNvSpPr/>
          <p:nvPr/>
        </p:nvSpPr>
        <p:spPr>
          <a:xfrm>
            <a:off x="14689796" y="4979560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3" name="Shape"/>
          <p:cNvSpPr/>
          <p:nvPr/>
        </p:nvSpPr>
        <p:spPr>
          <a:xfrm flipH="1">
            <a:off x="3699945" y="5220785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4" name="Shape"/>
          <p:cNvSpPr/>
          <p:nvPr/>
        </p:nvSpPr>
        <p:spPr>
          <a:xfrm>
            <a:off x="9071102" y="5082264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35" name="Shape"/>
          <p:cNvSpPr/>
          <p:nvPr/>
        </p:nvSpPr>
        <p:spPr>
          <a:xfrm>
            <a:off x="20106943" y="5082264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46" name="Group"/>
          <p:cNvGrpSpPr/>
          <p:nvPr/>
        </p:nvGrpSpPr>
        <p:grpSpPr>
          <a:xfrm>
            <a:off x="19194029" y="10557907"/>
            <a:ext cx="2596295" cy="466960"/>
            <a:chOff x="0" y="0"/>
            <a:chExt cx="2596293" cy="466959"/>
          </a:xfrm>
        </p:grpSpPr>
        <p:sp>
          <p:nvSpPr>
            <p:cNvPr id="636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9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0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3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4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5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7" name="https://www.r-project.org/"/>
          <p:cNvSpPr txBox="1"/>
          <p:nvPr/>
        </p:nvSpPr>
        <p:spPr>
          <a:xfrm>
            <a:off x="1478579" y="3311000"/>
            <a:ext cx="38119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u="sng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8" name="12"/>
          <p:cNvSpPr txBox="1"/>
          <p:nvPr/>
        </p:nvSpPr>
        <p:spPr>
          <a:xfrm>
            <a:off x="374649" y="12998450"/>
            <a:ext cx="57556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Прямоугольник 80"/>
          <p:cNvSpPr/>
          <p:nvPr/>
        </p:nvSpPr>
        <p:spPr>
          <a:xfrm rot="5400000" flipH="1">
            <a:off x="12935400" y="8047608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1" name="Скругленный прямоугольник 7"/>
          <p:cNvSpPr/>
          <p:nvPr/>
        </p:nvSpPr>
        <p:spPr>
          <a:xfrm rot="5400000" flipH="1">
            <a:off x="12111951" y="10414513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5"/>
          <p:cNvSpPr/>
          <p:nvPr/>
        </p:nvSpPr>
        <p:spPr>
          <a:xfrm rot="5400000" flipH="1">
            <a:off x="12086607" y="5880413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Скругленный прямоугольник 86"/>
          <p:cNvSpPr/>
          <p:nvPr/>
        </p:nvSpPr>
        <p:spPr>
          <a:xfrm rot="5400000" flipH="1">
            <a:off x="12209982" y="3657699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Скругленный прямоугольник 88"/>
          <p:cNvSpPr/>
          <p:nvPr/>
        </p:nvSpPr>
        <p:spPr>
          <a:xfrm rot="5400000" flipH="1">
            <a:off x="12567023" y="1700914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Прямоугольник 80"/>
          <p:cNvSpPr/>
          <p:nvPr/>
        </p:nvSpPr>
        <p:spPr>
          <a:xfrm rot="5400000" flipH="1">
            <a:off x="5939666" y="8047608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4"/>
          <p:cNvSpPr/>
          <p:nvPr/>
        </p:nvSpPr>
        <p:spPr>
          <a:xfrm rot="5400000" flipH="1">
            <a:off x="10873497" y="120614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1"/>
          <p:cNvSpPr/>
          <p:nvPr/>
        </p:nvSpPr>
        <p:spPr>
          <a:xfrm rot="5400000" flipH="1">
            <a:off x="10873497" y="980326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8" name="Овал 82"/>
          <p:cNvSpPr/>
          <p:nvPr/>
        </p:nvSpPr>
        <p:spPr>
          <a:xfrm rot="5400000" flipH="1">
            <a:off x="10873497" y="7553955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9" name="Овал 83"/>
          <p:cNvSpPr/>
          <p:nvPr/>
        </p:nvSpPr>
        <p:spPr>
          <a:xfrm rot="5400000" flipH="1">
            <a:off x="10873497" y="334786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11812601" y="3237996"/>
            <a:ext cx="2266741" cy="375430"/>
            <a:chOff x="0" y="0"/>
            <a:chExt cx="2266740" cy="375428"/>
          </a:xfrm>
        </p:grpSpPr>
        <p:sp>
          <p:nvSpPr>
            <p:cNvPr id="660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948217" y="4802160"/>
            <a:ext cx="1979125" cy="1155144"/>
            <a:chOff x="0" y="0"/>
            <a:chExt cx="1979124" cy="1155143"/>
          </a:xfrm>
        </p:grpSpPr>
        <p:sp>
          <p:nvSpPr>
            <p:cNvPr id="667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1918892" y="6928655"/>
            <a:ext cx="2328435" cy="1366198"/>
            <a:chOff x="0" y="0"/>
            <a:chExt cx="2328434" cy="1366197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6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9" name="Vector"/>
          <p:cNvSpPr txBox="1"/>
          <p:nvPr/>
        </p:nvSpPr>
        <p:spPr>
          <a:xfrm>
            <a:off x="12338908" y="2542607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700" name="Data Frame"/>
          <p:cNvSpPr txBox="1"/>
          <p:nvPr/>
        </p:nvSpPr>
        <p:spPr>
          <a:xfrm>
            <a:off x="11948217" y="4159851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701" name="Tibble"/>
          <p:cNvSpPr txBox="1"/>
          <p:nvPr/>
        </p:nvSpPr>
        <p:spPr>
          <a:xfrm>
            <a:off x="12386238" y="10814332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2" name="List"/>
          <p:cNvSpPr txBox="1"/>
          <p:nvPr/>
        </p:nvSpPr>
        <p:spPr>
          <a:xfrm>
            <a:off x="12592037" y="6251064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1968533" y="11300117"/>
            <a:ext cx="1954879" cy="1436881"/>
            <a:chOff x="0" y="0"/>
            <a:chExt cx="1954878" cy="1436879"/>
          </a:xfrm>
        </p:grpSpPr>
        <p:sp>
          <p:nvSpPr>
            <p:cNvPr id="703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1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2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4" name="Скругленный прямоугольник 88"/>
          <p:cNvSpPr/>
          <p:nvPr/>
        </p:nvSpPr>
        <p:spPr>
          <a:xfrm rot="5400000" flipH="1">
            <a:off x="19389500" y="18696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Овал 4"/>
          <p:cNvSpPr/>
          <p:nvPr/>
        </p:nvSpPr>
        <p:spPr>
          <a:xfrm rot="5400000" flipH="1">
            <a:off x="17869230" y="12016536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1"/>
          <p:cNvSpPr/>
          <p:nvPr/>
        </p:nvSpPr>
        <p:spPr>
          <a:xfrm rot="5400000" flipH="1">
            <a:off x="17869230" y="9891561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Овал 82"/>
          <p:cNvSpPr/>
          <p:nvPr/>
        </p:nvSpPr>
        <p:spPr>
          <a:xfrm rot="5400000" flipH="1">
            <a:off x="17869230" y="7766585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8" name="Овал 83"/>
          <p:cNvSpPr/>
          <p:nvPr/>
        </p:nvSpPr>
        <p:spPr>
          <a:xfrm rot="5400000" flipH="1">
            <a:off x="17874707" y="3516636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9" name="Numeric"/>
          <p:cNvSpPr txBox="1"/>
          <p:nvPr/>
        </p:nvSpPr>
        <p:spPr>
          <a:xfrm>
            <a:off x="19144629" y="2542607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30" name="Integer"/>
          <p:cNvSpPr txBox="1"/>
          <p:nvPr/>
        </p:nvSpPr>
        <p:spPr>
          <a:xfrm>
            <a:off x="19269233" y="4598653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31" name="Logical"/>
          <p:cNvSpPr txBox="1"/>
          <p:nvPr/>
        </p:nvSpPr>
        <p:spPr>
          <a:xfrm>
            <a:off x="19269233" y="10925202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2" name="Character"/>
          <p:cNvSpPr txBox="1"/>
          <p:nvPr/>
        </p:nvSpPr>
        <p:spPr>
          <a:xfrm>
            <a:off x="19061517" y="6695588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3" name="Factor"/>
          <p:cNvSpPr txBox="1"/>
          <p:nvPr/>
        </p:nvSpPr>
        <p:spPr>
          <a:xfrm>
            <a:off x="19333646" y="8859994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389500" y="399465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389500" y="611963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Скругленный прямоугольник 88"/>
          <p:cNvSpPr/>
          <p:nvPr/>
        </p:nvSpPr>
        <p:spPr>
          <a:xfrm rot="5400000" flipH="1">
            <a:off x="19389500" y="8244609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Скругленный прямоугольник 88"/>
          <p:cNvSpPr/>
          <p:nvPr/>
        </p:nvSpPr>
        <p:spPr>
          <a:xfrm rot="5400000" flipH="1">
            <a:off x="19389500" y="10369584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Овал 83"/>
          <p:cNvSpPr/>
          <p:nvPr/>
        </p:nvSpPr>
        <p:spPr>
          <a:xfrm rot="5400000" flipH="1">
            <a:off x="17874707" y="5641611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9" name="-1.5, 2.7, 3.2"/>
          <p:cNvSpPr txBox="1"/>
          <p:nvPr/>
        </p:nvSpPr>
        <p:spPr>
          <a:xfrm>
            <a:off x="18777487" y="3329720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40" name="-2, -1, 0, 3, 5"/>
          <p:cNvSpPr txBox="1"/>
          <p:nvPr/>
        </p:nvSpPr>
        <p:spPr>
          <a:xfrm>
            <a:off x="18771342" y="5454695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41" name="“A”, “Bat”, “Tom”"/>
          <p:cNvSpPr txBox="1"/>
          <p:nvPr/>
        </p:nvSpPr>
        <p:spPr>
          <a:xfrm>
            <a:off x="18589445" y="7579671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2" name="G1, G1, G2, G3"/>
          <p:cNvSpPr txBox="1"/>
          <p:nvPr/>
        </p:nvSpPr>
        <p:spPr>
          <a:xfrm>
            <a:off x="18589445" y="9704646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3" name="TRUE, FALSE"/>
          <p:cNvSpPr txBox="1"/>
          <p:nvPr/>
        </p:nvSpPr>
        <p:spPr>
          <a:xfrm>
            <a:off x="18725877" y="11829622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4" name="DATA STRUCTURES"/>
          <p:cNvSpPr txBox="1"/>
          <p:nvPr/>
        </p:nvSpPr>
        <p:spPr>
          <a:xfrm>
            <a:off x="11176999" y="997229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5" name="DATA TYPES"/>
          <p:cNvSpPr txBox="1"/>
          <p:nvPr/>
        </p:nvSpPr>
        <p:spPr>
          <a:xfrm>
            <a:off x="18789972" y="997229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6" name="Скругленный прямоугольник 85"/>
          <p:cNvSpPr/>
          <p:nvPr/>
        </p:nvSpPr>
        <p:spPr>
          <a:xfrm rot="5400000" flipH="1">
            <a:off x="12150355" y="8156308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1995091" y="9275368"/>
            <a:ext cx="1954880" cy="1213333"/>
            <a:chOff x="0" y="0"/>
            <a:chExt cx="1954878" cy="1213331"/>
          </a:xfrm>
        </p:grpSpPr>
        <p:grpSp>
          <p:nvGrpSpPr>
            <p:cNvPr id="762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3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4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9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Array"/>
          <p:cNvSpPr txBox="1"/>
          <p:nvPr/>
        </p:nvSpPr>
        <p:spPr>
          <a:xfrm>
            <a:off x="12448509" y="8555765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7" name="Овал 83"/>
          <p:cNvSpPr/>
          <p:nvPr/>
        </p:nvSpPr>
        <p:spPr>
          <a:xfrm rot="5400000" flipH="1">
            <a:off x="10873497" y="5304651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8" name="Rectangle"/>
          <p:cNvSpPr/>
          <p:nvPr/>
        </p:nvSpPr>
        <p:spPr>
          <a:xfrm>
            <a:off x="-14021" y="-57430"/>
            <a:ext cx="7626724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2" name="Group"/>
          <p:cNvGrpSpPr/>
          <p:nvPr/>
        </p:nvGrpSpPr>
        <p:grpSpPr>
          <a:xfrm>
            <a:off x="1317270" y="5541905"/>
            <a:ext cx="5162057" cy="1891512"/>
            <a:chOff x="0" y="0"/>
            <a:chExt cx="5162056" cy="1891511"/>
          </a:xfrm>
        </p:grpSpPr>
        <p:sp>
          <p:nvSpPr>
            <p:cNvPr id="799" name="R DATA TYPES &amp; STRUCTURES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DATA TYPES &amp; STRUCTURES</a:t>
              </a:r>
            </a:p>
          </p:txBody>
        </p:sp>
        <p:sp>
          <p:nvSpPr>
            <p:cNvPr id="800" name="FROM EXCEL TO R"/>
            <p:cNvSpPr txBox="1"/>
            <p:nvPr/>
          </p:nvSpPr>
          <p:spPr>
            <a:xfrm>
              <a:off x="1157757" y="0"/>
              <a:ext cx="3521681" cy="363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801" name="Line"/>
            <p:cNvSpPr/>
            <p:nvPr/>
          </p:nvSpPr>
          <p:spPr>
            <a:xfrm>
              <a:off x="344693" y="1695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2702535" y="7886419"/>
            <a:ext cx="2340726" cy="1366198"/>
            <a:chOff x="0" y="0"/>
            <a:chExt cx="2340724" cy="1366196"/>
          </a:xfrm>
        </p:grpSpPr>
        <p:sp>
          <p:nvSpPr>
            <p:cNvPr id="803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6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7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9" name="VARIABLES"/>
          <p:cNvSpPr txBox="1"/>
          <p:nvPr/>
        </p:nvSpPr>
        <p:spPr>
          <a:xfrm rot="16200000">
            <a:off x="1544637" y="8358698"/>
            <a:ext cx="166804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VARIABLES</a:t>
            </a:r>
          </a:p>
        </p:txBody>
      </p:sp>
      <p:sp>
        <p:nvSpPr>
          <p:cNvPr id="820" name="OBSERVATIONS"/>
          <p:cNvSpPr txBox="1"/>
          <p:nvPr/>
        </p:nvSpPr>
        <p:spPr>
          <a:xfrm>
            <a:off x="2746565" y="9400820"/>
            <a:ext cx="23034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OBSERVATIONS</a:t>
            </a:r>
          </a:p>
        </p:txBody>
      </p:sp>
      <p:sp>
        <p:nvSpPr>
          <p:cNvPr id="821" name="13"/>
          <p:cNvSpPr txBox="1"/>
          <p:nvPr/>
        </p:nvSpPr>
        <p:spPr>
          <a:xfrm>
            <a:off x="374649" y="13061950"/>
            <a:ext cx="66516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2" name="Age…"/>
          <p:cNvSpPr txBox="1"/>
          <p:nvPr/>
        </p:nvSpPr>
        <p:spPr>
          <a:xfrm>
            <a:off x="9578145" y="4774615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3" name="Age"/>
          <p:cNvSpPr txBox="1"/>
          <p:nvPr/>
        </p:nvSpPr>
        <p:spPr>
          <a:xfrm>
            <a:off x="9578145" y="3186351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1400826" y="1527354"/>
            <a:ext cx="10448749" cy="3828693"/>
            <a:chOff x="0" y="0"/>
            <a:chExt cx="10448747" cy="3828691"/>
          </a:xfrm>
        </p:grpSpPr>
        <p:sp>
          <p:nvSpPr>
            <p:cNvPr id="82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 </a:t>
              </a:r>
            </a:p>
          </p:txBody>
        </p:sp>
        <p:sp>
          <p:nvSpPr>
            <p:cNvPr id="828" name="https://rstudio.com/resources/cheatsheets/"/>
            <p:cNvSpPr txBox="1"/>
            <p:nvPr/>
          </p:nvSpPr>
          <p:spPr>
            <a:xfrm>
              <a:off x="2343469" y="0"/>
              <a:ext cx="7885031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2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31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Rectangle"/>
          <p:cNvSpPr/>
          <p:nvPr/>
        </p:nvSpPr>
        <p:spPr>
          <a:xfrm>
            <a:off x="1596896" y="4061230"/>
            <a:ext cx="15404715" cy="4660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3" name="Rounded Rectangle"/>
          <p:cNvSpPr/>
          <p:nvPr/>
        </p:nvSpPr>
        <p:spPr>
          <a:xfrm>
            <a:off x="1569773" y="4605866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VARIABLE ASSIGNMENT"/>
          <p:cNvSpPr txBox="1"/>
          <p:nvPr/>
        </p:nvSpPr>
        <p:spPr>
          <a:xfrm>
            <a:off x="7507956" y="4720916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5" name="Rounded Rectangle"/>
          <p:cNvSpPr/>
          <p:nvPr/>
        </p:nvSpPr>
        <p:spPr>
          <a:xfrm>
            <a:off x="1571359" y="7647651"/>
            <a:ext cx="1141964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READING AND WRITING DATA"/>
          <p:cNvSpPr txBox="1"/>
          <p:nvPr/>
        </p:nvSpPr>
        <p:spPr>
          <a:xfrm>
            <a:off x="4868319" y="7774380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READING AND WRITING DATA </a:t>
            </a:r>
          </a:p>
        </p:txBody>
      </p:sp>
      <p:pic>
        <p:nvPicPr>
          <p:cNvPr id="837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75311" y="8726928"/>
            <a:ext cx="11411745" cy="428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43" name="Group"/>
          <p:cNvGrpSpPr/>
          <p:nvPr/>
        </p:nvGrpSpPr>
        <p:grpSpPr>
          <a:xfrm>
            <a:off x="1896283" y="5722380"/>
            <a:ext cx="7513407" cy="1609337"/>
            <a:chOff x="0" y="0"/>
            <a:chExt cx="7513406" cy="1609335"/>
          </a:xfrm>
        </p:grpSpPr>
        <p:pic>
          <p:nvPicPr>
            <p:cNvPr id="838" name="base-r.pdf" descr="base-r.pdf"/>
            <p:cNvPicPr>
              <a:picLocks noChangeAspect="1"/>
            </p:cNvPicPr>
            <p:nvPr/>
          </p:nvPicPr>
          <p:blipFill>
            <a:blip r:embed="rId5"/>
            <a:srcRect l="3671" t="63332" r="69531" b="29208"/>
            <a:stretch>
              <a:fillRect/>
            </a:stretch>
          </p:blipFill>
          <p:spPr>
            <a:xfrm>
              <a:off x="64752" y="7373"/>
              <a:ext cx="7402911" cy="159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" y="0"/>
                  </a:moveTo>
                  <a:cubicBezTo>
                    <a:pt x="867" y="0"/>
                    <a:pt x="651" y="0"/>
                    <a:pt x="507" y="280"/>
                  </a:cubicBezTo>
                  <a:cubicBezTo>
                    <a:pt x="299" y="631"/>
                    <a:pt x="136" y="1392"/>
                    <a:pt x="60" y="2358"/>
                  </a:cubicBezTo>
                  <a:cubicBezTo>
                    <a:pt x="0" y="3028"/>
                    <a:pt x="0" y="4032"/>
                    <a:pt x="0" y="5707"/>
                  </a:cubicBezTo>
                  <a:lnTo>
                    <a:pt x="0" y="15893"/>
                  </a:lnTo>
                  <a:cubicBezTo>
                    <a:pt x="0" y="17568"/>
                    <a:pt x="0" y="18572"/>
                    <a:pt x="60" y="19242"/>
                  </a:cubicBezTo>
                  <a:cubicBezTo>
                    <a:pt x="136" y="20208"/>
                    <a:pt x="299" y="20969"/>
                    <a:pt x="507" y="21320"/>
                  </a:cubicBezTo>
                  <a:cubicBezTo>
                    <a:pt x="651" y="21600"/>
                    <a:pt x="867" y="21600"/>
                    <a:pt x="1227" y="21600"/>
                  </a:cubicBezTo>
                  <a:lnTo>
                    <a:pt x="20373" y="21600"/>
                  </a:lnTo>
                  <a:cubicBezTo>
                    <a:pt x="20733" y="21600"/>
                    <a:pt x="20949" y="21600"/>
                    <a:pt x="21093" y="21320"/>
                  </a:cubicBezTo>
                  <a:cubicBezTo>
                    <a:pt x="21301" y="20968"/>
                    <a:pt x="21464" y="20208"/>
                    <a:pt x="21540" y="19242"/>
                  </a:cubicBezTo>
                  <a:cubicBezTo>
                    <a:pt x="21600" y="18572"/>
                    <a:pt x="21600" y="17568"/>
                    <a:pt x="21600" y="15893"/>
                  </a:cubicBezTo>
                  <a:lnTo>
                    <a:pt x="21600" y="5707"/>
                  </a:lnTo>
                  <a:cubicBezTo>
                    <a:pt x="21600" y="4032"/>
                    <a:pt x="21600" y="3028"/>
                    <a:pt x="21540" y="2358"/>
                  </a:cubicBezTo>
                  <a:cubicBezTo>
                    <a:pt x="21464" y="1392"/>
                    <a:pt x="21301" y="631"/>
                    <a:pt x="21093" y="280"/>
                  </a:cubicBezTo>
                  <a:cubicBezTo>
                    <a:pt x="20949" y="0"/>
                    <a:pt x="20733" y="0"/>
                    <a:pt x="20373" y="0"/>
                  </a:cubicBezTo>
                  <a:lnTo>
                    <a:pt x="1227" y="0"/>
                  </a:lnTo>
                  <a:close/>
                </a:path>
              </a:pathLst>
            </a:custGeom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</p:pic>
        <p:sp>
          <p:nvSpPr>
            <p:cNvPr id="839" name="Rectangle"/>
            <p:cNvSpPr/>
            <p:nvPr/>
          </p:nvSpPr>
          <p:spPr>
            <a:xfrm>
              <a:off x="58554" y="0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Rectangle"/>
            <p:cNvSpPr/>
            <p:nvPr/>
          </p:nvSpPr>
          <p:spPr>
            <a:xfrm>
              <a:off x="58554" y="1462545"/>
              <a:ext cx="7454853" cy="1467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Rectangle"/>
            <p:cNvSpPr/>
            <p:nvPr/>
          </p:nvSpPr>
          <p:spPr>
            <a:xfrm>
              <a:off x="0" y="145466"/>
              <a:ext cx="224918" cy="13676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Rectangle"/>
            <p:cNvSpPr/>
            <p:nvPr/>
          </p:nvSpPr>
          <p:spPr>
            <a:xfrm>
              <a:off x="7285188" y="86460"/>
              <a:ext cx="224918" cy="14638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4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5" name="&gt; x &lt;- c(1.5, 2.6, 1.7, 3.2, 3.0, 2.9, …)"/>
          <p:cNvSpPr txBox="1"/>
          <p:nvPr/>
        </p:nvSpPr>
        <p:spPr>
          <a:xfrm>
            <a:off x="8976651" y="5892799"/>
            <a:ext cx="7301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 &lt;- c(1.5, 2.6, 1.7, 3.2, 3.0, 2.9, …)</a:t>
            </a:r>
          </a:p>
        </p:txBody>
      </p:sp>
      <p:sp>
        <p:nvSpPr>
          <p:cNvPr id="846" name="Rounded Rectangle"/>
          <p:cNvSpPr/>
          <p:nvPr/>
        </p:nvSpPr>
        <p:spPr>
          <a:xfrm>
            <a:off x="1638943" y="5798810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7" name="&gt; x"/>
          <p:cNvSpPr txBox="1"/>
          <p:nvPr/>
        </p:nvSpPr>
        <p:spPr>
          <a:xfrm>
            <a:off x="8971726" y="6301046"/>
            <a:ext cx="6401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x</a:t>
            </a:r>
          </a:p>
        </p:txBody>
      </p:sp>
      <p:sp>
        <p:nvSpPr>
          <p:cNvPr id="848" name="&gt; [1] 1.5  2.6  1.7  3.2  3.0  2.9 …"/>
          <p:cNvSpPr txBox="1"/>
          <p:nvPr/>
        </p:nvSpPr>
        <p:spPr>
          <a:xfrm>
            <a:off x="8971726" y="6709833"/>
            <a:ext cx="6442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&gt; [1] 1.5  2.6  1.7  3.2  3.0  2.9 …</a:t>
            </a:r>
          </a:p>
        </p:txBody>
      </p:sp>
      <p:sp>
        <p:nvSpPr>
          <p:cNvPr id="849" name="Rounded Rectangle"/>
          <p:cNvSpPr/>
          <p:nvPr/>
        </p:nvSpPr>
        <p:spPr>
          <a:xfrm>
            <a:off x="8560443" y="5799045"/>
            <a:ext cx="8381393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0" name="Rounded Rectangle"/>
          <p:cNvSpPr/>
          <p:nvPr/>
        </p:nvSpPr>
        <p:spPr>
          <a:xfrm>
            <a:off x="13375712" y="7609416"/>
            <a:ext cx="3635402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1" name="DON’T USE"/>
          <p:cNvSpPr txBox="1"/>
          <p:nvPr/>
        </p:nvSpPr>
        <p:spPr>
          <a:xfrm>
            <a:off x="14134679" y="7748980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DON’T USE</a:t>
            </a:r>
          </a:p>
        </p:txBody>
      </p:sp>
      <p:sp>
        <p:nvSpPr>
          <p:cNvPr id="852" name="DO"/>
          <p:cNvSpPr txBox="1"/>
          <p:nvPr/>
        </p:nvSpPr>
        <p:spPr>
          <a:xfrm>
            <a:off x="14950031" y="1061296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3" name="Rounded Rectangle"/>
          <p:cNvSpPr/>
          <p:nvPr/>
        </p:nvSpPr>
        <p:spPr>
          <a:xfrm>
            <a:off x="13418687" y="8741498"/>
            <a:ext cx="354945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4" name="Spaces in names…"/>
          <p:cNvSpPr txBox="1"/>
          <p:nvPr/>
        </p:nvSpPr>
        <p:spPr>
          <a:xfrm>
            <a:off x="13095068" y="9380796"/>
            <a:ext cx="455603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Short/long 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base-r.pdf" descr="base-r.pdf"/>
          <p:cNvPicPr>
            <a:picLocks noChangeAspect="1"/>
          </p:cNvPicPr>
          <p:nvPr/>
        </p:nvPicPr>
        <p:blipFill>
          <a:blip r:embed="rId3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60" name="Group"/>
          <p:cNvGrpSpPr/>
          <p:nvPr/>
        </p:nvGrpSpPr>
        <p:grpSpPr>
          <a:xfrm>
            <a:off x="1397000" y="1524000"/>
            <a:ext cx="10448748" cy="3828692"/>
            <a:chOff x="0" y="0"/>
            <a:chExt cx="10448747" cy="3828691"/>
          </a:xfrm>
        </p:grpSpPr>
        <p:sp>
          <p:nvSpPr>
            <p:cNvPr id="857" name="R BASE SYNTAX - RUN THROUGH"/>
            <p:cNvSpPr txBox="1"/>
            <p:nvPr/>
          </p:nvSpPr>
          <p:spPr>
            <a:xfrm>
              <a:off x="0" y="793955"/>
              <a:ext cx="10448747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BASE SYNTAX - RUN THROUGH</a:t>
              </a:r>
            </a:p>
          </p:txBody>
        </p:sp>
        <p:sp>
          <p:nvSpPr>
            <p:cNvPr id="858" name="https://rstudio.com/resources/cheatsheets/"/>
            <p:cNvSpPr txBox="1"/>
            <p:nvPr/>
          </p:nvSpPr>
          <p:spPr>
            <a:xfrm>
              <a:off x="2343469" y="0"/>
              <a:ext cx="7889198" cy="481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https://rstudio.com/resources/cheatsheets/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859" name="Line"/>
            <p:cNvSpPr/>
            <p:nvPr/>
          </p:nvSpPr>
          <p:spPr>
            <a:xfrm>
              <a:off x="122816" y="240416"/>
              <a:ext cx="1878326" cy="0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861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2" name="base-r.pdf" descr="base-r.pdf"/>
          <p:cNvPicPr>
            <a:picLocks noChangeAspect="1"/>
          </p:cNvPicPr>
          <p:nvPr/>
        </p:nvPicPr>
        <p:blipFill>
          <a:blip r:embed="rId5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3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5" name="base-r.pdf" descr="base-r.pdf"/>
          <p:cNvPicPr>
            <a:picLocks noChangeAspect="1"/>
          </p:cNvPicPr>
          <p:nvPr/>
        </p:nvPicPr>
        <p:blipFill>
          <a:blip r:embed="rId5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6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8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70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4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8" name="Group"/>
          <p:cNvGrpSpPr/>
          <p:nvPr/>
        </p:nvGrpSpPr>
        <p:grpSpPr>
          <a:xfrm>
            <a:off x="7597475" y="1016314"/>
            <a:ext cx="9176351" cy="2407792"/>
            <a:chOff x="97444" y="0"/>
            <a:chExt cx="9176350" cy="2407790"/>
          </a:xfrm>
        </p:grpSpPr>
        <p:sp>
          <p:nvSpPr>
            <p:cNvPr id="875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 CHEAT SHEET </a:t>
              </a:r>
            </a:p>
          </p:txBody>
        </p:sp>
        <p:sp>
          <p:nvSpPr>
            <p:cNvPr id="876" name="https://www.rstudio.com/wp-content/uploads/2016/10/r-cheat-sheet-3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https://www.rstudio.com/wp-content/uploads/2016/10/r-cheat-sheet-3.pdf</a:t>
              </a:r>
            </a:p>
          </p:txBody>
        </p:sp>
        <p:sp>
          <p:nvSpPr>
            <p:cNvPr id="877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9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2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7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8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9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90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91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2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3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4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5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6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7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9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900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2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3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4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5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6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7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10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"/>
          <p:cNvGrpSpPr/>
          <p:nvPr/>
        </p:nvGrpSpPr>
        <p:grpSpPr>
          <a:xfrm>
            <a:off x="1419894" y="1524000"/>
            <a:ext cx="9486170" cy="3475977"/>
            <a:chOff x="25400" y="0"/>
            <a:chExt cx="9486169" cy="3475976"/>
          </a:xfrm>
        </p:grpSpPr>
        <p:sp>
          <p:nvSpPr>
            <p:cNvPr id="913" name="GETTING HELP"/>
            <p:cNvSpPr txBox="1"/>
            <p:nvPr/>
          </p:nvSpPr>
          <p:spPr>
            <a:xfrm>
              <a:off x="2540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GETTING </a:t>
              </a:r>
              <a:r>
                <a:rPr b="1"/>
                <a:t>HELP</a:t>
              </a:r>
            </a:p>
          </p:txBody>
        </p:sp>
        <p:sp>
          <p:nvSpPr>
            <p:cNvPr id="914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15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21" name="Группа 174"/>
          <p:cNvGrpSpPr/>
          <p:nvPr/>
        </p:nvGrpSpPr>
        <p:grpSpPr>
          <a:xfrm>
            <a:off x="14651587" y="1546791"/>
            <a:ext cx="8936337" cy="9354150"/>
            <a:chOff x="0" y="-215828"/>
            <a:chExt cx="8936335" cy="9354149"/>
          </a:xfrm>
        </p:grpSpPr>
        <p:sp>
          <p:nvSpPr>
            <p:cNvPr id="917" name="Полилиния 183"/>
            <p:cNvSpPr/>
            <p:nvPr/>
          </p:nvSpPr>
          <p:spPr>
            <a:xfrm>
              <a:off x="0" y="4285"/>
              <a:ext cx="8936336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0" name="Группа 184"/>
            <p:cNvGrpSpPr/>
            <p:nvPr/>
          </p:nvGrpSpPr>
          <p:grpSpPr>
            <a:xfrm>
              <a:off x="0" y="-215829"/>
              <a:ext cx="3185277" cy="3176606"/>
              <a:chOff x="0" y="-215828"/>
              <a:chExt cx="3185276" cy="3176605"/>
            </a:xfrm>
          </p:grpSpPr>
          <p:sp>
            <p:nvSpPr>
              <p:cNvPr id="918" name="Прямоугольник 8"/>
              <p:cNvSpPr/>
              <p:nvPr/>
            </p:nvSpPr>
            <p:spPr>
              <a:xfrm rot="16200000">
                <a:off x="114392" y="-110108"/>
                <a:ext cx="2956492" cy="3185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9" name="Заголовок 2"/>
              <p:cNvSpPr/>
              <p:nvPr/>
            </p:nvSpPr>
            <p:spPr>
              <a:xfrm rot="18900000">
                <a:off x="764878" y="182469"/>
                <a:ext cx="1655520" cy="127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008" y="1015"/>
                    </a:lnTo>
                    <a:lnTo>
                      <a:pt x="21600" y="21600"/>
                    </a:lnTo>
                    <a:lnTo>
                      <a:pt x="592" y="2058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926" name="Группа 174"/>
          <p:cNvGrpSpPr/>
          <p:nvPr/>
        </p:nvGrpSpPr>
        <p:grpSpPr>
          <a:xfrm>
            <a:off x="7573142" y="1760456"/>
            <a:ext cx="6900194" cy="9140485"/>
            <a:chOff x="-81980" y="-2164"/>
            <a:chExt cx="6900192" cy="9140484"/>
          </a:xfrm>
        </p:grpSpPr>
        <p:sp>
          <p:nvSpPr>
            <p:cNvPr id="922" name="Полилиния 183"/>
            <p:cNvSpPr/>
            <p:nvPr/>
          </p:nvSpPr>
          <p:spPr>
            <a:xfrm>
              <a:off x="0" y="4285"/>
              <a:ext cx="6818212" cy="9134036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25" name="Группа 184"/>
            <p:cNvGrpSpPr/>
            <p:nvPr/>
          </p:nvGrpSpPr>
          <p:grpSpPr>
            <a:xfrm>
              <a:off x="-81981" y="-2165"/>
              <a:ext cx="2577666" cy="2647477"/>
              <a:chOff x="-83369" y="3837"/>
              <a:chExt cx="2577665" cy="2647475"/>
            </a:xfrm>
          </p:grpSpPr>
          <p:sp>
            <p:nvSpPr>
              <p:cNvPr id="923" name="Прямоугольник 8"/>
              <p:cNvSpPr/>
              <p:nvPr/>
            </p:nvSpPr>
            <p:spPr>
              <a:xfrm rot="16200000">
                <a:off x="-76591" y="80427"/>
                <a:ext cx="2647477" cy="24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9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4" name="Заголовок 2"/>
              <p:cNvSpPr/>
              <p:nvPr/>
            </p:nvSpPr>
            <p:spPr>
              <a:xfrm rot="18900000">
                <a:off x="89201" y="491449"/>
                <a:ext cx="1378370" cy="10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6" y="819"/>
                    </a:moveTo>
                    <a:lnTo>
                      <a:pt x="21600" y="0"/>
                    </a:lnTo>
                    <a:lnTo>
                      <a:pt x="21124" y="20781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2438644">
                  <a:defRPr sz="4200" b="1">
                    <a:solidFill>
                      <a:srgbClr val="525067"/>
                    </a:solid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929" name="Group"/>
          <p:cNvGrpSpPr/>
          <p:nvPr/>
        </p:nvGrpSpPr>
        <p:grpSpPr>
          <a:xfrm>
            <a:off x="1505996" y="1524000"/>
            <a:ext cx="8487774" cy="436957"/>
            <a:chOff x="0" y="0"/>
            <a:chExt cx="8487773" cy="436956"/>
          </a:xfrm>
        </p:grpSpPr>
        <p:sp>
          <p:nvSpPr>
            <p:cNvPr id="927" name="FROM EXCEL TO R"/>
            <p:cNvSpPr txBox="1"/>
            <p:nvPr/>
          </p:nvSpPr>
          <p:spPr>
            <a:xfrm>
              <a:off x="2016078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928" name="Line"/>
            <p:cNvSpPr/>
            <p:nvPr/>
          </p:nvSpPr>
          <p:spPr>
            <a:xfrm>
              <a:off x="0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30" name="2"/>
          <p:cNvSpPr txBox="1"/>
          <p:nvPr/>
        </p:nvSpPr>
        <p:spPr>
          <a:xfrm>
            <a:off x="374649" y="12966700"/>
            <a:ext cx="41374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1" name="Rectangle"/>
          <p:cNvSpPr/>
          <p:nvPr/>
        </p:nvSpPr>
        <p:spPr>
          <a:xfrm>
            <a:off x="-132366" y="11392785"/>
            <a:ext cx="24511314" cy="2354236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39" name="Группа 3"/>
          <p:cNvGrpSpPr/>
          <p:nvPr/>
        </p:nvGrpSpPr>
        <p:grpSpPr>
          <a:xfrm>
            <a:off x="1805124" y="4558836"/>
            <a:ext cx="3386649" cy="5754488"/>
            <a:chOff x="0" y="0"/>
            <a:chExt cx="3386647" cy="5754487"/>
          </a:xfrm>
        </p:grpSpPr>
        <p:sp>
          <p:nvSpPr>
            <p:cNvPr id="932" name="Freeform 24"/>
            <p:cNvSpPr/>
            <p:nvPr/>
          </p:nvSpPr>
          <p:spPr>
            <a:xfrm>
              <a:off x="2984602" y="492287"/>
              <a:ext cx="402046" cy="65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4" h="19999" extrusionOk="0">
                  <a:moveTo>
                    <a:pt x="0" y="16152"/>
                  </a:moveTo>
                  <a:cubicBezTo>
                    <a:pt x="0" y="16152"/>
                    <a:pt x="4659" y="9051"/>
                    <a:pt x="8047" y="5500"/>
                  </a:cubicBezTo>
                  <a:cubicBezTo>
                    <a:pt x="11435" y="1950"/>
                    <a:pt x="16941" y="-1601"/>
                    <a:pt x="16518" y="766"/>
                  </a:cubicBezTo>
                  <a:cubicBezTo>
                    <a:pt x="16094" y="2541"/>
                    <a:pt x="12282" y="5500"/>
                    <a:pt x="11859" y="6684"/>
                  </a:cubicBezTo>
                  <a:cubicBezTo>
                    <a:pt x="11859" y="7867"/>
                    <a:pt x="21600" y="10235"/>
                    <a:pt x="15671" y="12602"/>
                  </a:cubicBezTo>
                  <a:cubicBezTo>
                    <a:pt x="10165" y="14969"/>
                    <a:pt x="5506" y="19999"/>
                    <a:pt x="5506" y="19999"/>
                  </a:cubicBezTo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3" name="Freeform 25"/>
            <p:cNvSpPr/>
            <p:nvPr/>
          </p:nvSpPr>
          <p:spPr>
            <a:xfrm>
              <a:off x="638792" y="3612657"/>
              <a:ext cx="1066930" cy="3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18100" extrusionOk="0">
                  <a:moveTo>
                    <a:pt x="4014" y="1751"/>
                  </a:moveTo>
                  <a:cubicBezTo>
                    <a:pt x="0" y="12843"/>
                    <a:pt x="0" y="12843"/>
                    <a:pt x="0" y="12843"/>
                  </a:cubicBezTo>
                  <a:cubicBezTo>
                    <a:pt x="0" y="12843"/>
                    <a:pt x="0" y="15762"/>
                    <a:pt x="4205" y="15178"/>
                  </a:cubicBezTo>
                  <a:cubicBezTo>
                    <a:pt x="8602" y="14595"/>
                    <a:pt x="21600" y="21600"/>
                    <a:pt x="21027" y="15762"/>
                  </a:cubicBezTo>
                  <a:cubicBezTo>
                    <a:pt x="20453" y="9924"/>
                    <a:pt x="12807" y="1751"/>
                    <a:pt x="12807" y="1751"/>
                  </a:cubicBezTo>
                  <a:cubicBezTo>
                    <a:pt x="5352" y="0"/>
                    <a:pt x="5352" y="0"/>
                    <a:pt x="5352" y="0"/>
                  </a:cubicBezTo>
                </a:path>
              </a:pathLst>
            </a:custGeom>
            <a:solidFill>
              <a:srgbClr val="AB6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4" name="Freeform 26"/>
            <p:cNvSpPr/>
            <p:nvPr/>
          </p:nvSpPr>
          <p:spPr>
            <a:xfrm>
              <a:off x="407966" y="3709280"/>
              <a:ext cx="1492302" cy="204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0" y="19245"/>
                  </a:moveTo>
                  <a:cubicBezTo>
                    <a:pt x="12623" y="16482"/>
                    <a:pt x="15569" y="0"/>
                    <a:pt x="15569" y="0"/>
                  </a:cubicBezTo>
                  <a:cubicBezTo>
                    <a:pt x="10940" y="0"/>
                    <a:pt x="10940" y="0"/>
                    <a:pt x="10940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9257" y="16482"/>
                    <a:pt x="5610" y="19245"/>
                  </a:cubicBezTo>
                  <a:cubicBezTo>
                    <a:pt x="2805" y="18631"/>
                    <a:pt x="0" y="18938"/>
                    <a:pt x="0" y="20883"/>
                  </a:cubicBezTo>
                  <a:cubicBezTo>
                    <a:pt x="0" y="20986"/>
                    <a:pt x="0" y="20986"/>
                    <a:pt x="0" y="20986"/>
                  </a:cubicBezTo>
                  <a:cubicBezTo>
                    <a:pt x="0" y="21293"/>
                    <a:pt x="421" y="21600"/>
                    <a:pt x="982" y="21600"/>
                  </a:cubicBezTo>
                  <a:cubicBezTo>
                    <a:pt x="9538" y="21600"/>
                    <a:pt x="9538" y="21600"/>
                    <a:pt x="9538" y="21600"/>
                  </a:cubicBezTo>
                  <a:cubicBezTo>
                    <a:pt x="10099" y="21600"/>
                    <a:pt x="10519" y="21293"/>
                    <a:pt x="10519" y="20986"/>
                  </a:cubicBezTo>
                  <a:cubicBezTo>
                    <a:pt x="10940" y="2047"/>
                    <a:pt x="10940" y="2047"/>
                    <a:pt x="10940" y="2047"/>
                  </a:cubicBezTo>
                  <a:cubicBezTo>
                    <a:pt x="11081" y="20986"/>
                    <a:pt x="11081" y="20986"/>
                    <a:pt x="11081" y="20986"/>
                  </a:cubicBezTo>
                  <a:cubicBezTo>
                    <a:pt x="11081" y="21293"/>
                    <a:pt x="11501" y="21600"/>
                    <a:pt x="1206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79" y="21600"/>
                    <a:pt x="21600" y="21293"/>
                    <a:pt x="21600" y="20986"/>
                  </a:cubicBezTo>
                  <a:cubicBezTo>
                    <a:pt x="21600" y="20883"/>
                    <a:pt x="21600" y="20883"/>
                    <a:pt x="21600" y="20883"/>
                  </a:cubicBezTo>
                  <a:cubicBezTo>
                    <a:pt x="21600" y="19245"/>
                    <a:pt x="19356" y="18427"/>
                    <a:pt x="16270" y="19245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5" name="Freeform 27"/>
            <p:cNvSpPr/>
            <p:nvPr/>
          </p:nvSpPr>
          <p:spPr>
            <a:xfrm>
              <a:off x="326921" y="971145"/>
              <a:ext cx="2872402" cy="290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6" h="21021" extrusionOk="0">
                  <a:moveTo>
                    <a:pt x="17038" y="263"/>
                  </a:moveTo>
                  <a:cubicBezTo>
                    <a:pt x="17038" y="263"/>
                    <a:pt x="14426" y="8257"/>
                    <a:pt x="3976" y="7276"/>
                  </a:cubicBezTo>
                  <a:cubicBezTo>
                    <a:pt x="3275" y="7205"/>
                    <a:pt x="2447" y="7696"/>
                    <a:pt x="2001" y="8327"/>
                  </a:cubicBezTo>
                  <a:cubicBezTo>
                    <a:pt x="-2714" y="15270"/>
                    <a:pt x="2383" y="19268"/>
                    <a:pt x="2383" y="19268"/>
                  </a:cubicBezTo>
                  <a:cubicBezTo>
                    <a:pt x="3275" y="18146"/>
                    <a:pt x="3275" y="18146"/>
                    <a:pt x="3275" y="18146"/>
                  </a:cubicBezTo>
                  <a:cubicBezTo>
                    <a:pt x="-229" y="15411"/>
                    <a:pt x="3339" y="10151"/>
                    <a:pt x="3339" y="10151"/>
                  </a:cubicBezTo>
                  <a:cubicBezTo>
                    <a:pt x="3339" y="10151"/>
                    <a:pt x="2829" y="18216"/>
                    <a:pt x="2065" y="20670"/>
                  </a:cubicBezTo>
                  <a:cubicBezTo>
                    <a:pt x="2128" y="20670"/>
                    <a:pt x="2128" y="20670"/>
                    <a:pt x="2192" y="20670"/>
                  </a:cubicBezTo>
                  <a:cubicBezTo>
                    <a:pt x="2192" y="20670"/>
                    <a:pt x="2192" y="20670"/>
                    <a:pt x="2192" y="20670"/>
                  </a:cubicBezTo>
                  <a:cubicBezTo>
                    <a:pt x="2957" y="20530"/>
                    <a:pt x="3594" y="20460"/>
                    <a:pt x="4231" y="20390"/>
                  </a:cubicBezTo>
                  <a:cubicBezTo>
                    <a:pt x="4996" y="20390"/>
                    <a:pt x="5760" y="20390"/>
                    <a:pt x="6461" y="20390"/>
                  </a:cubicBezTo>
                  <a:cubicBezTo>
                    <a:pt x="7990" y="20530"/>
                    <a:pt x="8882" y="20881"/>
                    <a:pt x="9074" y="21021"/>
                  </a:cubicBezTo>
                  <a:cubicBezTo>
                    <a:pt x="8245" y="17094"/>
                    <a:pt x="8882" y="10081"/>
                    <a:pt x="8882" y="10081"/>
                  </a:cubicBezTo>
                  <a:cubicBezTo>
                    <a:pt x="8882" y="9730"/>
                    <a:pt x="9074" y="9520"/>
                    <a:pt x="9328" y="9450"/>
                  </a:cubicBezTo>
                  <a:cubicBezTo>
                    <a:pt x="10858" y="9099"/>
                    <a:pt x="15891" y="7486"/>
                    <a:pt x="18886" y="753"/>
                  </a:cubicBezTo>
                  <a:cubicBezTo>
                    <a:pt x="16974" y="-579"/>
                    <a:pt x="17038" y="263"/>
                    <a:pt x="17038" y="263"/>
                  </a:cubicBezTo>
                  <a:close/>
                </a:path>
              </a:pathLst>
            </a:custGeom>
            <a:solidFill>
              <a:srgbClr val="FFC5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6" name="Freeform 28"/>
            <p:cNvSpPr/>
            <p:nvPr/>
          </p:nvSpPr>
          <p:spPr>
            <a:xfrm>
              <a:off x="481606" y="67275"/>
              <a:ext cx="1485301" cy="179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111" extrusionOk="0">
                  <a:moveTo>
                    <a:pt x="13125" y="19797"/>
                  </a:moveTo>
                  <a:cubicBezTo>
                    <a:pt x="13125" y="19797"/>
                    <a:pt x="13125" y="19797"/>
                    <a:pt x="13125" y="19797"/>
                  </a:cubicBezTo>
                  <a:cubicBezTo>
                    <a:pt x="9694" y="20665"/>
                    <a:pt x="6009" y="19688"/>
                    <a:pt x="3849" y="17409"/>
                  </a:cubicBezTo>
                  <a:cubicBezTo>
                    <a:pt x="3087" y="16757"/>
                    <a:pt x="2452" y="15781"/>
                    <a:pt x="2198" y="14912"/>
                  </a:cubicBezTo>
                  <a:cubicBezTo>
                    <a:pt x="419" y="9702"/>
                    <a:pt x="419" y="9702"/>
                    <a:pt x="419" y="9702"/>
                  </a:cubicBezTo>
                  <a:cubicBezTo>
                    <a:pt x="-1106" y="5686"/>
                    <a:pt x="1689" y="1453"/>
                    <a:pt x="6263" y="368"/>
                  </a:cubicBezTo>
                  <a:cubicBezTo>
                    <a:pt x="6263" y="368"/>
                    <a:pt x="6263" y="368"/>
                    <a:pt x="6263" y="368"/>
                  </a:cubicBezTo>
                  <a:cubicBezTo>
                    <a:pt x="10965" y="-935"/>
                    <a:pt x="15920" y="1344"/>
                    <a:pt x="17190" y="5252"/>
                  </a:cubicBezTo>
                  <a:cubicBezTo>
                    <a:pt x="19096" y="10353"/>
                    <a:pt x="19096" y="10353"/>
                    <a:pt x="19096" y="10353"/>
                  </a:cubicBezTo>
                  <a:cubicBezTo>
                    <a:pt x="20494" y="14370"/>
                    <a:pt x="17826" y="18494"/>
                    <a:pt x="13125" y="19797"/>
                  </a:cubicBezTo>
                  <a:close/>
                </a:path>
              </a:pathLst>
            </a:custGeom>
            <a:solidFill>
              <a:srgbClr val="D5D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7" name="Freeform 29"/>
            <p:cNvSpPr/>
            <p:nvPr/>
          </p:nvSpPr>
          <p:spPr>
            <a:xfrm>
              <a:off x="0" y="0"/>
              <a:ext cx="1814382" cy="17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4440"/>
                  </a:moveTo>
                  <a:cubicBezTo>
                    <a:pt x="21138" y="3960"/>
                    <a:pt x="20560" y="3120"/>
                    <a:pt x="19867" y="2400"/>
                  </a:cubicBezTo>
                  <a:cubicBezTo>
                    <a:pt x="18712" y="1320"/>
                    <a:pt x="16980" y="240"/>
                    <a:pt x="14785" y="0"/>
                  </a:cubicBezTo>
                  <a:cubicBezTo>
                    <a:pt x="14670" y="0"/>
                    <a:pt x="14554" y="0"/>
                    <a:pt x="14554" y="0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3745" y="0"/>
                    <a:pt x="13052" y="0"/>
                    <a:pt x="12244" y="0"/>
                  </a:cubicBezTo>
                  <a:cubicBezTo>
                    <a:pt x="12244" y="0"/>
                    <a:pt x="12244" y="0"/>
                    <a:pt x="12244" y="0"/>
                  </a:cubicBezTo>
                  <a:cubicBezTo>
                    <a:pt x="10396" y="360"/>
                    <a:pt x="8201" y="1320"/>
                    <a:pt x="5775" y="3120"/>
                  </a:cubicBezTo>
                  <a:cubicBezTo>
                    <a:pt x="6353" y="1920"/>
                    <a:pt x="7739" y="960"/>
                    <a:pt x="9356" y="360"/>
                  </a:cubicBezTo>
                  <a:cubicBezTo>
                    <a:pt x="7624" y="720"/>
                    <a:pt x="6353" y="1560"/>
                    <a:pt x="5660" y="2280"/>
                  </a:cubicBezTo>
                  <a:cubicBezTo>
                    <a:pt x="6353" y="1200"/>
                    <a:pt x="7277" y="480"/>
                    <a:pt x="7277" y="480"/>
                  </a:cubicBezTo>
                  <a:cubicBezTo>
                    <a:pt x="7277" y="480"/>
                    <a:pt x="3812" y="2040"/>
                    <a:pt x="4043" y="4920"/>
                  </a:cubicBezTo>
                  <a:cubicBezTo>
                    <a:pt x="3003" y="3960"/>
                    <a:pt x="2310" y="2640"/>
                    <a:pt x="2310" y="2640"/>
                  </a:cubicBezTo>
                  <a:cubicBezTo>
                    <a:pt x="2310" y="2640"/>
                    <a:pt x="2426" y="4320"/>
                    <a:pt x="3465" y="5760"/>
                  </a:cubicBezTo>
                  <a:cubicBezTo>
                    <a:pt x="1617" y="5040"/>
                    <a:pt x="0" y="5640"/>
                    <a:pt x="0" y="5640"/>
                  </a:cubicBezTo>
                  <a:cubicBezTo>
                    <a:pt x="0" y="5640"/>
                    <a:pt x="1733" y="5880"/>
                    <a:pt x="2079" y="6720"/>
                  </a:cubicBezTo>
                  <a:cubicBezTo>
                    <a:pt x="116" y="8520"/>
                    <a:pt x="231" y="9720"/>
                    <a:pt x="231" y="9720"/>
                  </a:cubicBezTo>
                  <a:cubicBezTo>
                    <a:pt x="231" y="9720"/>
                    <a:pt x="1040" y="9000"/>
                    <a:pt x="1964" y="8400"/>
                  </a:cubicBezTo>
                  <a:cubicBezTo>
                    <a:pt x="1502" y="9480"/>
                    <a:pt x="924" y="11640"/>
                    <a:pt x="1848" y="14520"/>
                  </a:cubicBezTo>
                  <a:cubicBezTo>
                    <a:pt x="1386" y="11880"/>
                    <a:pt x="1848" y="11520"/>
                    <a:pt x="1848" y="11520"/>
                  </a:cubicBezTo>
                  <a:cubicBezTo>
                    <a:pt x="1848" y="11520"/>
                    <a:pt x="1386" y="14640"/>
                    <a:pt x="3234" y="18240"/>
                  </a:cubicBezTo>
                  <a:cubicBezTo>
                    <a:pt x="2426" y="15840"/>
                    <a:pt x="2772" y="15480"/>
                    <a:pt x="2772" y="15480"/>
                  </a:cubicBezTo>
                  <a:cubicBezTo>
                    <a:pt x="3465" y="17880"/>
                    <a:pt x="6122" y="21600"/>
                    <a:pt x="10742" y="21600"/>
                  </a:cubicBezTo>
                  <a:cubicBezTo>
                    <a:pt x="9010" y="19800"/>
                    <a:pt x="9125" y="15600"/>
                    <a:pt x="9703" y="14280"/>
                  </a:cubicBezTo>
                  <a:cubicBezTo>
                    <a:pt x="4389" y="11520"/>
                    <a:pt x="10165" y="6240"/>
                    <a:pt x="12013" y="10920"/>
                  </a:cubicBezTo>
                  <a:cubicBezTo>
                    <a:pt x="12244" y="8520"/>
                    <a:pt x="17211" y="3600"/>
                    <a:pt x="21600" y="5520"/>
                  </a:cubicBezTo>
                  <a:cubicBezTo>
                    <a:pt x="21600" y="5160"/>
                    <a:pt x="21484" y="4920"/>
                    <a:pt x="21369" y="4440"/>
                  </a:cubicBezTo>
                  <a:close/>
                </a:path>
              </a:pathLst>
            </a:custGeom>
            <a:solidFill>
              <a:srgbClr val="3F3F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938" name="Freeform 30"/>
            <p:cNvSpPr/>
            <p:nvPr/>
          </p:nvSpPr>
          <p:spPr>
            <a:xfrm>
              <a:off x="724679" y="3215425"/>
              <a:ext cx="214721" cy="35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240" y="0"/>
                  </a:lnTo>
                  <a:lnTo>
                    <a:pt x="0" y="1096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A8522">
                <a:alpha val="609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940" name="?"/>
          <p:cNvSpPr txBox="1"/>
          <p:nvPr/>
        </p:nvSpPr>
        <p:spPr>
          <a:xfrm>
            <a:off x="5521629" y="3712556"/>
            <a:ext cx="128270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941" name="Remember, you are NOT suppose to remember commands by heart! No programmer does this.…"/>
          <p:cNvSpPr txBox="1"/>
          <p:nvPr/>
        </p:nvSpPr>
        <p:spPr>
          <a:xfrm>
            <a:off x="8376034" y="5279205"/>
            <a:ext cx="5718697" cy="50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lnSpc>
                <a:spcPct val="110000"/>
              </a:lnSpc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Remember, you are NOT suppose to remember commands by heart! No programmer does this.</a:t>
            </a:r>
          </a:p>
          <a:p>
            <a:pPr>
              <a:lnSpc>
                <a:spcPct val="110000"/>
              </a:lnSpc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lnSpc>
                <a:spcPct val="110000"/>
              </a:lnSpc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 a programming language is like learning a real language - it takes practice, mistakes, …</a:t>
            </a:r>
          </a:p>
        </p:txBody>
      </p:sp>
      <p:sp>
        <p:nvSpPr>
          <p:cNvPr id="942" name="HOW TO…"/>
          <p:cNvSpPr txBox="1"/>
          <p:nvPr/>
        </p:nvSpPr>
        <p:spPr>
          <a:xfrm>
            <a:off x="8683945" y="2724193"/>
            <a:ext cx="573859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 FREAK OUT </a:t>
            </a:r>
          </a:p>
          <a:p>
            <a: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LEARNING R</a:t>
            </a:r>
          </a:p>
        </p:txBody>
      </p:sp>
      <p:sp>
        <p:nvSpPr>
          <p:cNvPr id="943" name="Ask us, and ask people next to you.…"/>
          <p:cNvSpPr txBox="1"/>
          <p:nvPr/>
        </p:nvSpPr>
        <p:spPr>
          <a:xfrm>
            <a:off x="15242148" y="4521199"/>
            <a:ext cx="79785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>
              <a:buSzPct val="100000"/>
              <a:buAutoNum type="arabicPeriod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us, and ask people next to you.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Look at the R presentations we go through.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3"/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  <a:r>
              <a:rPr b="1"/>
              <a:t>cheat sheets</a:t>
            </a:r>
            <a:r>
              <a:t> in this presentation and online: </a:t>
            </a: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4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4" name="GETTING HELP"/>
          <p:cNvSpPr txBox="1"/>
          <p:nvPr/>
        </p:nvSpPr>
        <p:spPr>
          <a:xfrm>
            <a:off x="16854704" y="3244893"/>
            <a:ext cx="5550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GETTING HELP</a:t>
            </a:r>
          </a:p>
        </p:txBody>
      </p:sp>
      <p:pic>
        <p:nvPicPr>
          <p:cNvPr id="945" name="fposter,small,wall_texture,product,750x1000.jpg" descr="fposter,small,wall_texture,product,750x1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42" y="1730570"/>
            <a:ext cx="6900194" cy="92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Google it! Most important skill of all.…"/>
          <p:cNvSpPr txBox="1"/>
          <p:nvPr/>
        </p:nvSpPr>
        <p:spPr>
          <a:xfrm>
            <a:off x="15831535" y="7954358"/>
            <a:ext cx="79785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Google it!</a:t>
            </a:r>
            <a:r>
              <a:t> Most important skill of all.</a:t>
            </a:r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will get the </a:t>
            </a:r>
            <a:r>
              <a:rPr b="1"/>
              <a:t>solutions</a:t>
            </a:r>
            <a:r>
              <a:t> to the exercises near the end of the day.</a:t>
            </a:r>
          </a:p>
          <a:p>
            <a:pPr marL="555625" indent="-555625">
              <a:buSzPct val="100000"/>
              <a:buAutoNum type="arabicPeriod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555625" indent="-555625">
              <a:buSzPct val="100000"/>
              <a:buAutoNum type="arabicPeriod" startAt="2"/>
              <a:defRPr sz="3000" b="1">
                <a:solidFill>
                  <a:srgbClr val="FD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" grpId="1" animBg="1" advAuto="0"/>
      <p:bldP spid="94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126968" y="4523963"/>
            <a:ext cx="13607025" cy="484570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3821" y="-38586"/>
            <a:ext cx="21156718" cy="1379317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12980" y="5769396"/>
            <a:ext cx="12431958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371600" y="1319549"/>
            <a:ext cx="8053632" cy="2951060"/>
            <a:chOff x="0" y="0"/>
            <a:chExt cx="8053631" cy="2951058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11960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0"/>
              <a:ext cx="5494383" cy="37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KU DATA SCIENCE LABS</a:t>
              </a:r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776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nsultation &amp; Collaboration:…"/>
          <p:cNvSpPr txBox="1"/>
          <p:nvPr/>
        </p:nvSpPr>
        <p:spPr>
          <a:xfrm>
            <a:off x="1451323" y="6167120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Consultation &amp; Collaboration:</a:t>
            </a:r>
          </a:p>
          <a:p>
            <a:pPr marL="914171" lvl="1" indent="0"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science and bioinformatics analyses, e.g. big data, -omics analysis, machine learning.</a:t>
            </a:r>
          </a:p>
          <a:p>
            <a:pPr>
              <a:lnSpc>
                <a:spcPct val="12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Teaching; Courses &amp; Workshops, Seminars, etc.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640501" y="4460589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pic>
        <p:nvPicPr>
          <p:cNvPr id="99" name="14196896.jpg" descr="14196896.jpg"/>
          <p:cNvPicPr>
            <a:picLocks noChangeAspect="1"/>
          </p:cNvPicPr>
          <p:nvPr/>
        </p:nvPicPr>
        <p:blipFill>
          <a:blip r:embed="rId4"/>
          <a:srcRect l="1507" t="615" r="656" b="1552"/>
          <a:stretch>
            <a:fillRect/>
          </a:stretch>
        </p:blipFill>
        <p:spPr>
          <a:xfrm>
            <a:off x="13671286" y="174117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0" name="1. Center for Health Data Science (HeaDS) - https://heads.ku.dk/…"/>
          <p:cNvSpPr txBox="1"/>
          <p:nvPr/>
        </p:nvSpPr>
        <p:spPr>
          <a:xfrm>
            <a:off x="1376010" y="3751625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1" name="Tugce Karaderi 1"/>
          <p:cNvSpPr txBox="1"/>
          <p:nvPr/>
        </p:nvSpPr>
        <p:spPr>
          <a:xfrm>
            <a:off x="13679558" y="8103219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Diana Andrejeva 1"/>
          <p:cNvSpPr txBox="1"/>
          <p:nvPr/>
        </p:nvSpPr>
        <p:spPr>
          <a:xfrm>
            <a:off x="17532753" y="4460589"/>
            <a:ext cx="286836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Diana Andrejeva </a:t>
            </a:r>
            <a:r>
              <a:rPr baseline="31999"/>
              <a:t>1</a:t>
            </a:r>
          </a:p>
        </p:txBody>
      </p:sp>
      <p:sp>
        <p:nvSpPr>
          <p:cNvPr id="103" name="Adrija Kalvisa 2"/>
          <p:cNvSpPr txBox="1"/>
          <p:nvPr/>
        </p:nvSpPr>
        <p:spPr>
          <a:xfrm>
            <a:off x="17742244" y="12467821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t>Adrija Kalvisa </a:t>
            </a:r>
            <a:r>
              <a:rPr baseline="31999"/>
              <a:t>2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4" name="2. ReNEW NNF Center for Stem Cell Medicine…"/>
          <p:cNvSpPr txBox="1"/>
          <p:nvPr/>
        </p:nvSpPr>
        <p:spPr>
          <a:xfrm>
            <a:off x="1334288" y="9636260"/>
            <a:ext cx="1168589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Dep. of Math and Computer Science, Faculty of SCIENCE</a:t>
            </a:r>
          </a:p>
          <a:p>
            <a:pPr lvl="1">
              <a:defRPr sz="3000" i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 </a:t>
            </a:r>
            <a:r>
              <a:rPr dirty="0" err="1"/>
              <a:t>Markussen</a:t>
            </a:r>
            <a:r>
              <a:rPr dirty="0"/>
              <a:t> </a:t>
            </a:r>
            <a:r>
              <a:rPr i="0" dirty="0"/>
              <a:t>&amp;</a:t>
            </a:r>
            <a:r>
              <a:rPr dirty="0"/>
              <a:t> </a:t>
            </a:r>
            <a:r>
              <a:rPr dirty="0" err="1"/>
              <a:t>Helle</a:t>
            </a:r>
            <a:r>
              <a:rPr dirty="0"/>
              <a:t> </a:t>
            </a:r>
            <a:r>
              <a:rPr dirty="0" err="1"/>
              <a:t>Sørensen</a:t>
            </a:r>
            <a:endParaRPr dirty="0"/>
          </a:p>
        </p:txBody>
      </p:sp>
      <p:sp>
        <p:nvSpPr>
          <p:cNvPr id="105" name="Circle"/>
          <p:cNvSpPr/>
          <p:nvPr/>
        </p:nvSpPr>
        <p:spPr>
          <a:xfrm>
            <a:off x="13679661" y="5259670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Henrike Zschach 1"/>
          <p:cNvSpPr txBox="1"/>
          <p:nvPr/>
        </p:nvSpPr>
        <p:spPr>
          <a:xfrm>
            <a:off x="17544101" y="8103219"/>
            <a:ext cx="284566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Henrike Zschach </a:t>
            </a:r>
            <a:r>
              <a:rPr baseline="31999"/>
              <a:t>1</a:t>
            </a:r>
          </a:p>
        </p:txBody>
      </p:sp>
      <p:sp>
        <p:nvSpPr>
          <p:cNvPr id="107" name="Circle"/>
          <p:cNvSpPr/>
          <p:nvPr/>
        </p:nvSpPr>
        <p:spPr>
          <a:xfrm>
            <a:off x="17589500" y="5246656"/>
            <a:ext cx="2540000" cy="254000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1"/>
          <p:cNvSpPr txBox="1"/>
          <p:nvPr/>
        </p:nvSpPr>
        <p:spPr>
          <a:xfrm>
            <a:off x="367608" y="13002347"/>
            <a:ext cx="3629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/>
          <a:srcRect l="25187" t="2070" r="25678" b="49184"/>
          <a:stretch>
            <a:fillRect/>
          </a:stretch>
        </p:blipFill>
        <p:spPr>
          <a:xfrm>
            <a:off x="13679558" y="5264250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2" name="Group"/>
          <p:cNvGrpSpPr/>
          <p:nvPr/>
        </p:nvGrpSpPr>
        <p:grpSpPr>
          <a:xfrm>
            <a:off x="17591563" y="1733364"/>
            <a:ext cx="2540001" cy="2530500"/>
            <a:chOff x="4125" y="-15664"/>
            <a:chExt cx="2540000" cy="2530498"/>
          </a:xfrm>
        </p:grpSpPr>
        <p:sp>
          <p:nvSpPr>
            <p:cNvPr id="110" name="Oval"/>
            <p:cNvSpPr/>
            <p:nvPr/>
          </p:nvSpPr>
          <p:spPr>
            <a:xfrm>
              <a:off x="4125" y="-15665"/>
              <a:ext cx="2540001" cy="2527350"/>
            </a:xfrm>
            <a:prstGeom prst="ellipse">
              <a:avLst/>
            </a:prstGeom>
            <a:solidFill>
              <a:srgbClr val="C1C3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" name="Google Shape;376;p8" descr="Google Shape;376;p8"/>
            <p:cNvPicPr>
              <a:picLocks/>
            </p:cNvPicPr>
            <p:nvPr/>
          </p:nvPicPr>
          <p:blipFill>
            <a:blip r:embed="rId8"/>
            <a:srcRect t="560" r="7" b="5820"/>
            <a:stretch>
              <a:fillRect/>
            </a:stretch>
          </p:blipFill>
          <p:spPr>
            <a:xfrm>
              <a:off x="293482" y="-12701"/>
              <a:ext cx="2052447" cy="25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278" y="0"/>
                  </a:moveTo>
                  <a:cubicBezTo>
                    <a:pt x="6858" y="0"/>
                    <a:pt x="3436" y="1007"/>
                    <a:pt x="827" y="3017"/>
                  </a:cubicBezTo>
                  <a:cubicBezTo>
                    <a:pt x="532" y="3244"/>
                    <a:pt x="262" y="3480"/>
                    <a:pt x="0" y="3722"/>
                  </a:cubicBezTo>
                  <a:lnTo>
                    <a:pt x="0" y="16871"/>
                  </a:lnTo>
                  <a:cubicBezTo>
                    <a:pt x="262" y="17113"/>
                    <a:pt x="532" y="17352"/>
                    <a:pt x="827" y="17579"/>
                  </a:cubicBezTo>
                  <a:cubicBezTo>
                    <a:pt x="6046" y="21600"/>
                    <a:pt x="14510" y="21600"/>
                    <a:pt x="19729" y="17579"/>
                  </a:cubicBezTo>
                  <a:cubicBezTo>
                    <a:pt x="20458" y="17017"/>
                    <a:pt x="21074" y="16401"/>
                    <a:pt x="21600" y="15755"/>
                  </a:cubicBezTo>
                  <a:lnTo>
                    <a:pt x="21600" y="4838"/>
                  </a:lnTo>
                  <a:cubicBezTo>
                    <a:pt x="21074" y="4192"/>
                    <a:pt x="20458" y="3579"/>
                    <a:pt x="19729" y="3017"/>
                  </a:cubicBezTo>
                  <a:cubicBezTo>
                    <a:pt x="17119" y="1007"/>
                    <a:pt x="13698" y="0"/>
                    <a:pt x="102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linkedinphotoscaled.jpg" descr="linkedinphotoscaled.jpg"/>
          <p:cNvPicPr>
            <a:picLocks noChangeAspect="1"/>
          </p:cNvPicPr>
          <p:nvPr/>
        </p:nvPicPr>
        <p:blipFill>
          <a:blip r:embed="rId9"/>
          <a:srcRect l="8" b="183"/>
          <a:stretch>
            <a:fillRect/>
          </a:stretch>
        </p:blipFill>
        <p:spPr>
          <a:xfrm>
            <a:off x="17867113" y="5408121"/>
            <a:ext cx="1984595" cy="239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extrusionOk="0">
                <a:moveTo>
                  <a:pt x="4077" y="0"/>
                </a:moveTo>
                <a:cubicBezTo>
                  <a:pt x="2940" y="486"/>
                  <a:pt x="1867" y="1097"/>
                  <a:pt x="903" y="1845"/>
                </a:cubicBezTo>
                <a:cubicBezTo>
                  <a:pt x="581" y="2095"/>
                  <a:pt x="284" y="2355"/>
                  <a:pt x="0" y="2621"/>
                </a:cubicBezTo>
                <a:lnTo>
                  <a:pt x="0" y="16546"/>
                </a:lnTo>
                <a:cubicBezTo>
                  <a:pt x="284" y="16812"/>
                  <a:pt x="581" y="17076"/>
                  <a:pt x="903" y="17325"/>
                </a:cubicBezTo>
                <a:cubicBezTo>
                  <a:pt x="6407" y="21600"/>
                  <a:pt x="15331" y="21600"/>
                  <a:pt x="20836" y="17325"/>
                </a:cubicBezTo>
                <a:cubicBezTo>
                  <a:pt x="21108" y="17114"/>
                  <a:pt x="21355" y="16889"/>
                  <a:pt x="21600" y="16665"/>
                </a:cubicBezTo>
                <a:lnTo>
                  <a:pt x="21600" y="2502"/>
                </a:lnTo>
                <a:cubicBezTo>
                  <a:pt x="21355" y="2279"/>
                  <a:pt x="21108" y="2056"/>
                  <a:pt x="20836" y="1845"/>
                </a:cubicBezTo>
                <a:cubicBezTo>
                  <a:pt x="19871" y="1097"/>
                  <a:pt x="18798" y="486"/>
                  <a:pt x="17661" y="0"/>
                </a:cubicBezTo>
                <a:lnTo>
                  <a:pt x="407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10"/>
          <a:srcRect l="6" t="238" r="482" b="238"/>
          <a:stretch>
            <a:fillRect/>
          </a:stretch>
        </p:blipFill>
        <p:spPr>
          <a:xfrm>
            <a:off x="17594469" y="9638830"/>
            <a:ext cx="2530062" cy="253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6" y="0"/>
                </a:moveTo>
                <a:cubicBezTo>
                  <a:pt x="7659" y="0"/>
                  <a:pt x="5022" y="1006"/>
                  <a:pt x="3011" y="3017"/>
                </a:cubicBezTo>
                <a:cubicBezTo>
                  <a:pt x="1033" y="4994"/>
                  <a:pt x="33" y="7574"/>
                  <a:pt x="0" y="10165"/>
                </a:cubicBezTo>
                <a:lnTo>
                  <a:pt x="0" y="10430"/>
                </a:lnTo>
                <a:cubicBezTo>
                  <a:pt x="33" y="13021"/>
                  <a:pt x="1033" y="15602"/>
                  <a:pt x="3011" y="17579"/>
                </a:cubicBezTo>
                <a:cubicBezTo>
                  <a:pt x="7034" y="21600"/>
                  <a:pt x="13554" y="21600"/>
                  <a:pt x="17577" y="17579"/>
                </a:cubicBezTo>
                <a:cubicBezTo>
                  <a:pt x="21600" y="13557"/>
                  <a:pt x="21600" y="7038"/>
                  <a:pt x="17577" y="3017"/>
                </a:cubicBezTo>
                <a:cubicBezTo>
                  <a:pt x="15566" y="1006"/>
                  <a:pt x="12932" y="0"/>
                  <a:pt x="1029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2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9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50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51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3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8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9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193626" y="3238393"/>
            <a:ext cx="12709101" cy="7544076"/>
            <a:chOff x="0" y="0"/>
            <a:chExt cx="12709099" cy="7544075"/>
          </a:xfrm>
        </p:grpSpPr>
        <p:grpSp>
          <p:nvGrpSpPr>
            <p:cNvPr id="996" name="Group"/>
            <p:cNvGrpSpPr/>
            <p:nvPr/>
          </p:nvGrpSpPr>
          <p:grpSpPr>
            <a:xfrm>
              <a:off x="2700815" y="0"/>
              <a:ext cx="10008285" cy="7544076"/>
              <a:chOff x="0" y="0"/>
              <a:chExt cx="10008283" cy="7544075"/>
            </a:xfrm>
          </p:grpSpPr>
          <p:sp>
            <p:nvSpPr>
              <p:cNvPr id="961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9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90" name="1"/>
              <p:cNvSpPr txBox="1"/>
              <p:nvPr/>
            </p:nvSpPr>
            <p:spPr>
              <a:xfrm>
                <a:off x="8895236" y="214373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991" name="2"/>
              <p:cNvSpPr txBox="1"/>
              <p:nvPr/>
            </p:nvSpPr>
            <p:spPr>
              <a:xfrm>
                <a:off x="6741495" y="1965554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992" name="3"/>
              <p:cNvSpPr txBox="1"/>
              <p:nvPr/>
            </p:nvSpPr>
            <p:spPr>
              <a:xfrm>
                <a:off x="4934286" y="31508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993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994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995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997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3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C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1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2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R"/>
              <p:cNvSpPr txBox="1"/>
              <p:nvPr/>
            </p:nvSpPr>
            <p:spPr>
              <a:xfrm>
                <a:off x="12787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005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8" name="1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</a:t>
            </a:r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angle"/>
          <p:cNvSpPr/>
          <p:nvPr/>
        </p:nvSpPr>
        <p:spPr>
          <a:xfrm>
            <a:off x="-1321" y="-57430"/>
            <a:ext cx="7440953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7" name="Group"/>
          <p:cNvGrpSpPr/>
          <p:nvPr/>
        </p:nvGrpSpPr>
        <p:grpSpPr>
          <a:xfrm>
            <a:off x="919424" y="5912244"/>
            <a:ext cx="6766836" cy="1891513"/>
            <a:chOff x="0" y="0"/>
            <a:chExt cx="6766835" cy="1891511"/>
          </a:xfrm>
        </p:grpSpPr>
        <p:sp>
          <p:nvSpPr>
            <p:cNvPr id="1014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15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6" name="Line"/>
            <p:cNvSpPr/>
            <p:nvPr/>
          </p:nvSpPr>
          <p:spPr>
            <a:xfrm>
              <a:off x="60675" y="118774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018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374556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20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5660094" y="978897"/>
            <a:ext cx="7912476" cy="11758207"/>
            <a:chOff x="-76835" y="0"/>
            <a:chExt cx="7912475" cy="11758205"/>
          </a:xfrm>
        </p:grpSpPr>
        <p:pic>
          <p:nvPicPr>
            <p:cNvPr id="1021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5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6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5" name="tidyverse_website.png" descr="tidyverse_website.png"/>
            <p:cNvPicPr>
              <a:picLocks noChangeAspect="1"/>
            </p:cNvPicPr>
            <p:nvPr/>
          </p:nvPicPr>
          <p:blipFill>
            <a:blip r:embed="rId7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tidyverse-logo.png" descr="tidyverse-logo.png"/>
            <p:cNvPicPr>
              <a:picLocks noChangeAspect="1"/>
            </p:cNvPicPr>
            <p:nvPr/>
          </p:nvPicPr>
          <p:blipFill>
            <a:blip r:embed="rId8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7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8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9" name="tidyverse_website.png" descr="tidyverse_website.png"/>
            <p:cNvPicPr>
              <a:picLocks noChangeAspect="1"/>
            </p:cNvPicPr>
            <p:nvPr/>
          </p:nvPicPr>
          <p:blipFill>
            <a:blip r:embed="rId9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40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2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3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4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5" name="VISUALIZATION"/>
            <p:cNvSpPr txBox="1"/>
            <p:nvPr/>
          </p:nvSpPr>
          <p:spPr>
            <a:xfrm>
              <a:off x="-71973" y="10795497"/>
              <a:ext cx="2913670" cy="46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6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7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8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0" name="1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"/>
          <p:cNvSpPr/>
          <p:nvPr/>
        </p:nvSpPr>
        <p:spPr>
          <a:xfrm>
            <a:off x="-98444" y="143"/>
            <a:ext cx="24568188" cy="371423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6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3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%&gt;%</a:t>
              </a:r>
            </a:p>
          </p:txBody>
        </p:sp>
        <p:sp>
          <p:nvSpPr>
            <p:cNvPr id="1054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5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7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9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0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61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5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6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1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7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8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9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70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2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3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3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6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8" name="Rounded Rectangle"/>
            <p:cNvSpPr/>
            <p:nvPr/>
          </p:nvSpPr>
          <p:spPr>
            <a:xfrm>
              <a:off x="0" y="0"/>
              <a:ext cx="463743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80" name="CONSIDERATIONSS"/>
            <p:cNvSpPr txBox="1"/>
            <p:nvPr/>
          </p:nvSpPr>
          <p:spPr>
            <a:xfrm>
              <a:off x="863300" y="135860"/>
              <a:ext cx="3928553" cy="531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2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4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6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7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8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90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2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7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100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4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5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101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2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3" name="1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"/>
          <p:cNvSpPr/>
          <p:nvPr/>
        </p:nvSpPr>
        <p:spPr>
          <a:xfrm>
            <a:off x="808676" y="10499744"/>
            <a:ext cx="127929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4066372" y="3832482"/>
            <a:ext cx="994198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8172208" y="3848244"/>
            <a:ext cx="5463188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14049299" y="4639959"/>
            <a:ext cx="9976134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179493" y="4638163"/>
            <a:ext cx="5448618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Группа 36"/>
          <p:cNvSpPr/>
          <p:nvPr/>
        </p:nvSpPr>
        <p:spPr>
          <a:xfrm>
            <a:off x="808676" y="11287637"/>
            <a:ext cx="127929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6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-98444" y="143"/>
            <a:ext cx="24568188" cy="33944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1" name="Group"/>
          <p:cNvGrpSpPr/>
          <p:nvPr/>
        </p:nvGrpSpPr>
        <p:grpSpPr>
          <a:xfrm>
            <a:off x="8040568" y="687400"/>
            <a:ext cx="8290163" cy="2926158"/>
            <a:chOff x="0" y="0"/>
            <a:chExt cx="8290162" cy="2926157"/>
          </a:xfrm>
        </p:grpSpPr>
        <p:sp>
          <p:nvSpPr>
            <p:cNvPr id="1118" name="TIDYVERSE CHEAT SHEET…"/>
            <p:cNvSpPr txBox="1"/>
            <p:nvPr/>
          </p:nvSpPr>
          <p:spPr>
            <a:xfrm>
              <a:off x="-1" y="629934"/>
              <a:ext cx="8290163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t>readr, tidyr, dplyr, …</a:t>
              </a:r>
            </a:p>
          </p:txBody>
        </p:sp>
        <p:sp>
          <p:nvSpPr>
            <p:cNvPr id="1119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120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2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3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Tidying (</a:t>
            </a:r>
            <a:r>
              <a:rPr i="1"/>
              <a:t>tidyr</a:t>
            </a:r>
            <a:r>
              <a:t>)</a:t>
            </a:r>
          </a:p>
        </p:txBody>
      </p:sp>
      <p:sp>
        <p:nvSpPr>
          <p:cNvPr id="1124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5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6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read_excel()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read_table()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read_csv()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/>
              <a:t>read_csv(file, n_max=1)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readr guesses the types of each column and tells you about it 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97979"/>
                </a:solidFill>
              </a:rPr>
              <a:t>(“</a:t>
            </a:r>
            <a:r>
              <a:t>Parsed with column specifications: …</a:t>
            </a:r>
            <a:r>
              <a:rPr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7" name="Handle missing values…"/>
          <p:cNvSpPr txBox="1"/>
          <p:nvPr/>
        </p:nvSpPr>
        <p:spPr>
          <a:xfrm>
            <a:off x="8458988" y="4675195"/>
            <a:ext cx="5463187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Handle missing values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fill()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replace_na()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tibble[:,1:5]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8AE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tibble</a:t>
            </a:r>
            <a:endParaRPr>
              <a:solidFill>
                <a:srgbClr val="98AE9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tibble$colname</a:t>
            </a:r>
            <a:r>
              <a:rPr sz="23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2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>
                <a:solidFill>
                  <a:srgbClr val="99AE92"/>
                </a:solidFill>
                <a:latin typeface="Roboto-Medium"/>
                <a:ea typeface="Roboto-Medium"/>
                <a:cs typeface="Roboto-Medium"/>
                <a:sym typeface="Roboto-Medium"/>
              </a:rPr>
              <a:t>returns a vector</a:t>
            </a:r>
            <a:endParaRPr sz="2300"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Roboto-Medium"/>
                <a:ea typeface="Roboto-Medium"/>
                <a:cs typeface="Roboto-Medium"/>
                <a:sym typeface="Roboto-Medium"/>
              </a:rPr>
              <a:t>  </a:t>
            </a:r>
            <a:r>
              <a:t> </a:t>
            </a:r>
            <a:r>
              <a:rPr>
                <a:solidFill>
                  <a:srgbClr val="98AE91"/>
                </a:solidFill>
              </a:rPr>
              <a:t>(same as tibble[[colname]])</a:t>
            </a:r>
            <a:endParaRPr>
              <a:solidFill>
                <a:srgbClr val="98AE91"/>
              </a:solidFill>
              <a:latin typeface="Roboto-Medium"/>
              <a:ea typeface="Roboto-Medium"/>
              <a:cs typeface="Roboto-Medium"/>
              <a:sym typeface="Roboto-Medium"/>
            </a:endParaRPr>
          </a:p>
          <a:p>
            <a:pPr lvl="2" indent="0"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Reorganize layout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Change between long and wide format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gather()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E91"/>
                </a:solidFill>
                <a:latin typeface="Helvetica"/>
                <a:ea typeface="Helvetica"/>
                <a:cs typeface="Helvetica"/>
                <a:sym typeface="Helvetica"/>
              </a:rPr>
              <a:t># wide to long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spread()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long to wide</a:t>
            </a:r>
          </a:p>
        </p:txBody>
      </p:sp>
      <p:sp>
        <p:nvSpPr>
          <p:cNvPr id="1128" name="Summary…"/>
          <p:cNvSpPr txBox="1"/>
          <p:nvPr/>
        </p:nvSpPr>
        <p:spPr>
          <a:xfrm>
            <a:off x="14252903" y="4737793"/>
            <a:ext cx="10565850" cy="977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summarise()/summarize()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group_by()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>
                <a:solidFill>
                  <a:srgbClr val="374556"/>
                </a:solidFill>
              </a:rPr>
              <a:t>Extract and sort observations</a:t>
            </a:r>
            <a:r>
              <a:rPr sz="2400">
                <a:solidFill>
                  <a:srgbClr val="374556"/>
                </a:solidFill>
              </a:rPr>
              <a:t> </a:t>
            </a:r>
            <a:r>
              <a:rPr>
                <a:solidFill>
                  <a:srgbClr val="98AE91"/>
                </a:solidFill>
              </a:rPr>
              <a:t># i.e. rows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>
                <a:solidFill>
                  <a:srgbClr val="99AF91"/>
                </a:solidFill>
              </a:rPr>
              <a:t># subset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t> </a:t>
            </a:r>
            <a:r>
              <a:rPr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top_n() </a:t>
            </a:r>
            <a:r>
              <a:rPr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t> </a:t>
            </a:r>
            <a:r>
              <a:rPr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99AF92"/>
                </a:solidFill>
                <a:latin typeface="Roboto-Medium"/>
                <a:ea typeface="Roboto-Medium"/>
                <a:cs typeface="Roboto-Medium"/>
                <a:sym typeface="Roboto-Medium"/>
              </a:rPr>
              <a:t># i.e. columns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select()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/>
              <a:t>mutate(new_name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Vectorised functions</a:t>
            </a:r>
            <a:endParaRPr b="0"/>
          </a:p>
          <a:p>
            <a:pPr defTabSz="457200">
              <a:defRPr sz="23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Ranking:</a:t>
            </a:r>
            <a:r>
              <a:rPr b="0">
                <a:latin typeface="Roboto-Medium"/>
                <a:ea typeface="Roboto-Medium"/>
                <a:cs typeface="Roboto-Medium"/>
                <a:sym typeface="Roboto-Medium"/>
              </a:rPr>
              <a:t> </a:t>
            </a:r>
            <a:r>
              <a:rPr sz="2400" b="0"/>
              <a:t>percent_rank()</a:t>
            </a:r>
            <a:endParaRPr b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Math:</a:t>
            </a:r>
            <a:r>
              <a:rPr sz="2300" b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b="0"/>
              <a:t>Any arithmetic or logical operations, </a:t>
            </a:r>
            <a:r>
              <a:rPr sz="2400" b="0"/>
              <a:t>between(), near()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if_else()</a:t>
            </a:r>
            <a:endParaRPr>
              <a:latin typeface="Roboto-Medium"/>
              <a:ea typeface="Roboto-Medium"/>
              <a:cs typeface="Roboto-Medium"/>
              <a:sym typeface="Roboto-Medium"/>
            </a:endParaRPr>
          </a:p>
        </p:txBody>
      </p:sp>
      <p:sp>
        <p:nvSpPr>
          <p:cNvPr id="1129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30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6" name="Group"/>
          <p:cNvGrpSpPr/>
          <p:nvPr/>
        </p:nvGrpSpPr>
        <p:grpSpPr>
          <a:xfrm>
            <a:off x="18325766" y="6146204"/>
            <a:ext cx="5330387" cy="2042093"/>
            <a:chOff x="0" y="0"/>
            <a:chExt cx="5330386" cy="2042091"/>
          </a:xfrm>
        </p:grpSpPr>
        <p:sp>
          <p:nvSpPr>
            <p:cNvPr id="1133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4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5" name="Line"/>
            <p:cNvSpPr/>
            <p:nvPr/>
          </p:nvSpPr>
          <p:spPr>
            <a:xfrm>
              <a:off x="8091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346026" y="3357111"/>
            <a:ext cx="13194020" cy="7531377"/>
            <a:chOff x="0" y="12699"/>
            <a:chExt cx="13194018" cy="7531375"/>
          </a:xfrm>
        </p:grpSpPr>
        <p:grpSp>
          <p:nvGrpSpPr>
            <p:cNvPr id="1144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7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Tidyverse: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Summarizing</a:t>
                </a:r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2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3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0" name="Group"/>
            <p:cNvGrpSpPr/>
            <p:nvPr/>
          </p:nvGrpSpPr>
          <p:grpSpPr>
            <a:xfrm>
              <a:off x="2700815" y="12699"/>
              <a:ext cx="10493204" cy="7531377"/>
              <a:chOff x="0" y="12699"/>
              <a:chExt cx="10493203" cy="7531376"/>
            </a:xfrm>
          </p:grpSpPr>
          <p:sp>
            <p:nvSpPr>
              <p:cNvPr id="1145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30170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3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4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5" name="2"/>
              <p:cNvSpPr txBox="1"/>
              <p:nvPr/>
            </p:nvSpPr>
            <p:spPr>
              <a:xfrm>
                <a:off x="9388430" y="1765983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76" name="3"/>
              <p:cNvSpPr txBox="1"/>
              <p:nvPr/>
            </p:nvSpPr>
            <p:spPr>
              <a:xfrm>
                <a:off x="4934286" y="3163560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77" name="4"/>
              <p:cNvSpPr txBox="1"/>
              <p:nvPr/>
            </p:nvSpPr>
            <p:spPr>
              <a:xfrm>
                <a:off x="7048192" y="4775715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78" name="5"/>
              <p:cNvSpPr txBox="1"/>
              <p:nvPr/>
            </p:nvSpPr>
            <p:spPr>
              <a:xfrm>
                <a:off x="4802935" y="6085335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79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90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81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5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6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8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9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2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Rectangle"/>
          <p:cNvSpPr/>
          <p:nvPr/>
        </p:nvSpPr>
        <p:spPr>
          <a:xfrm>
            <a:off x="1390874" y="4528155"/>
            <a:ext cx="10532925" cy="8112984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98" name="Group"/>
          <p:cNvGrpSpPr/>
          <p:nvPr/>
        </p:nvGrpSpPr>
        <p:grpSpPr>
          <a:xfrm>
            <a:off x="8509365" y="1528233"/>
            <a:ext cx="11670593" cy="3450579"/>
            <a:chOff x="0" y="25400"/>
            <a:chExt cx="11670592" cy="3450577"/>
          </a:xfrm>
        </p:grpSpPr>
        <p:sp>
          <p:nvSpPr>
            <p:cNvPr id="1195" name="REPRODUCIBILITY IN R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 IN R</a:t>
              </a:r>
            </a:p>
          </p:txBody>
        </p:sp>
        <p:sp>
          <p:nvSpPr>
            <p:cNvPr id="1196" name="https://github.com/aaronpeikert/reproducible-research"/>
            <p:cNvSpPr txBox="1"/>
            <p:nvPr/>
          </p:nvSpPr>
          <p:spPr>
            <a:xfrm>
              <a:off x="2127580" y="25400"/>
              <a:ext cx="9543012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github.com</a:t>
              </a:r>
              <a:r>
                <a:rPr dirty="0"/>
                <a:t>/</a:t>
              </a:r>
              <a:r>
                <a:rPr dirty="0" err="1"/>
                <a:t>aaronpeikert</a:t>
              </a:r>
              <a:r>
                <a:rPr dirty="0"/>
                <a:t>/reproducible-research</a:t>
              </a:r>
            </a:p>
          </p:txBody>
        </p:sp>
        <p:sp>
          <p:nvSpPr>
            <p:cNvPr id="1197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16" name="Group"/>
          <p:cNvGrpSpPr/>
          <p:nvPr/>
        </p:nvGrpSpPr>
        <p:grpSpPr>
          <a:xfrm>
            <a:off x="2312192" y="5026537"/>
            <a:ext cx="9123328" cy="6921289"/>
            <a:chOff x="0" y="0"/>
            <a:chExt cx="9123327" cy="6921287"/>
          </a:xfrm>
        </p:grpSpPr>
        <p:sp>
          <p:nvSpPr>
            <p:cNvPr id="1199" name="REPRODUCIBLE ANALYSIS"/>
            <p:cNvSpPr txBox="1"/>
            <p:nvPr/>
          </p:nvSpPr>
          <p:spPr>
            <a:xfrm>
              <a:off x="0" y="0"/>
              <a:ext cx="50410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REPRODUCIBLE ANALYSIS</a:t>
              </a:r>
            </a:p>
          </p:txBody>
        </p:sp>
        <p:sp>
          <p:nvSpPr>
            <p:cNvPr id="1200" name="Required for publication in journals"/>
            <p:cNvSpPr txBox="1"/>
            <p:nvPr/>
          </p:nvSpPr>
          <p:spPr>
            <a:xfrm>
              <a:off x="1317421" y="6204236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Required for publication in journals</a:t>
              </a:r>
            </a:p>
          </p:txBody>
        </p:sp>
        <p:grpSp>
          <p:nvGrpSpPr>
            <p:cNvPr id="1208" name="Group"/>
            <p:cNvGrpSpPr/>
            <p:nvPr/>
          </p:nvGrpSpPr>
          <p:grpSpPr>
            <a:xfrm>
              <a:off x="28366" y="1082405"/>
              <a:ext cx="1326000" cy="5838883"/>
              <a:chOff x="0" y="-50799"/>
              <a:chExt cx="1325999" cy="5838882"/>
            </a:xfrm>
          </p:grpSpPr>
          <p:sp>
            <p:nvSpPr>
              <p:cNvPr id="1201" name="Oval 33"/>
              <p:cNvSpPr/>
              <p:nvPr/>
            </p:nvSpPr>
            <p:spPr>
              <a:xfrm>
                <a:off x="434671" y="1599956"/>
                <a:ext cx="891329" cy="8885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Oval 34"/>
              <p:cNvSpPr/>
              <p:nvPr/>
            </p:nvSpPr>
            <p:spPr>
              <a:xfrm>
                <a:off x="435897" y="3250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Oval 35"/>
              <p:cNvSpPr/>
              <p:nvPr/>
            </p:nvSpPr>
            <p:spPr>
              <a:xfrm>
                <a:off x="0" y="-50800"/>
                <a:ext cx="888879" cy="8892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Freeform 40"/>
              <p:cNvSpPr/>
              <p:nvPr/>
            </p:nvSpPr>
            <p:spPr>
              <a:xfrm>
                <a:off x="601886" y="4192877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Oval 34"/>
              <p:cNvSpPr/>
              <p:nvPr/>
            </p:nvSpPr>
            <p:spPr>
              <a:xfrm>
                <a:off x="0" y="4901956"/>
                <a:ext cx="888879" cy="88612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Freeform 40"/>
              <p:cNvSpPr/>
              <p:nvPr/>
            </p:nvSpPr>
            <p:spPr>
              <a:xfrm rot="10800000" flipH="1">
                <a:off x="601886" y="880460"/>
                <a:ext cx="245503" cy="67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Freeform 40"/>
              <p:cNvSpPr/>
              <p:nvPr/>
            </p:nvSpPr>
            <p:spPr>
              <a:xfrm rot="20460000">
                <a:off x="826252" y="2530977"/>
                <a:ext cx="245504" cy="677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537" extrusionOk="0">
                    <a:moveTo>
                      <a:pt x="1493" y="21537"/>
                    </a:moveTo>
                    <a:cubicBezTo>
                      <a:pt x="1236" y="21537"/>
                      <a:pt x="979" y="21537"/>
                      <a:pt x="979" y="21459"/>
                    </a:cubicBezTo>
                    <a:cubicBezTo>
                      <a:pt x="207" y="21381"/>
                      <a:pt x="-307" y="21147"/>
                      <a:pt x="207" y="20913"/>
                    </a:cubicBezTo>
                    <a:cubicBezTo>
                      <a:pt x="8950" y="14363"/>
                      <a:pt x="15122" y="7423"/>
                      <a:pt x="18207" y="405"/>
                    </a:cubicBezTo>
                    <a:cubicBezTo>
                      <a:pt x="18464" y="171"/>
                      <a:pt x="19236" y="-63"/>
                      <a:pt x="20007" y="15"/>
                    </a:cubicBezTo>
                    <a:cubicBezTo>
                      <a:pt x="20779" y="15"/>
                      <a:pt x="21293" y="249"/>
                      <a:pt x="21293" y="483"/>
                    </a:cubicBezTo>
                    <a:cubicBezTo>
                      <a:pt x="18207" y="7657"/>
                      <a:pt x="11779" y="14597"/>
                      <a:pt x="2779" y="21225"/>
                    </a:cubicBezTo>
                    <a:cubicBezTo>
                      <a:pt x="2522" y="21381"/>
                      <a:pt x="2007" y="21537"/>
                      <a:pt x="1493" y="21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9" name="Perform an analysis multiple times"/>
            <p:cNvSpPr txBox="1"/>
            <p:nvPr/>
          </p:nvSpPr>
          <p:spPr>
            <a:xfrm>
              <a:off x="1316026" y="1200939"/>
              <a:ext cx="734339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Perform an analysis multiple times </a:t>
              </a:r>
            </a:p>
          </p:txBody>
        </p:sp>
        <p:sp>
          <p:nvSpPr>
            <p:cNvPr id="1210" name="Sharing code with collaborators"/>
            <p:cNvSpPr txBox="1"/>
            <p:nvPr/>
          </p:nvSpPr>
          <p:spPr>
            <a:xfrm>
              <a:off x="1782727" y="2868704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code with collaborators  </a:t>
              </a:r>
            </a:p>
          </p:txBody>
        </p:sp>
        <p:sp>
          <p:nvSpPr>
            <p:cNvPr id="1211" name="Salvage older code in case of mistakes"/>
            <p:cNvSpPr txBox="1"/>
            <p:nvPr/>
          </p:nvSpPr>
          <p:spPr>
            <a:xfrm>
              <a:off x="1782727" y="4536471"/>
              <a:ext cx="73406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Salvage older code in case of mistakes</a:t>
              </a:r>
            </a:p>
          </p:txBody>
        </p:sp>
        <p:sp>
          <p:nvSpPr>
            <p:cNvPr id="1212" name="Shape"/>
            <p:cNvSpPr/>
            <p:nvPr/>
          </p:nvSpPr>
          <p:spPr>
            <a:xfrm>
              <a:off x="670190" y="2881404"/>
              <a:ext cx="5040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93" y="11941"/>
                  </a:moveTo>
                  <a:cubicBezTo>
                    <a:pt x="11193" y="11766"/>
                    <a:pt x="10604" y="7024"/>
                    <a:pt x="9229" y="6673"/>
                  </a:cubicBezTo>
                  <a:cubicBezTo>
                    <a:pt x="7462" y="6322"/>
                    <a:pt x="7462" y="6322"/>
                    <a:pt x="7462" y="6322"/>
                  </a:cubicBezTo>
                  <a:cubicBezTo>
                    <a:pt x="7462" y="6146"/>
                    <a:pt x="7462" y="5971"/>
                    <a:pt x="7265" y="5971"/>
                  </a:cubicBezTo>
                  <a:cubicBezTo>
                    <a:pt x="7462" y="5795"/>
                    <a:pt x="7462" y="5620"/>
                    <a:pt x="7658" y="5620"/>
                  </a:cubicBezTo>
                  <a:cubicBezTo>
                    <a:pt x="7855" y="5268"/>
                    <a:pt x="8051" y="4917"/>
                    <a:pt x="8247" y="4741"/>
                  </a:cubicBezTo>
                  <a:cubicBezTo>
                    <a:pt x="8247" y="4566"/>
                    <a:pt x="8247" y="4390"/>
                    <a:pt x="8247" y="4215"/>
                  </a:cubicBezTo>
                  <a:cubicBezTo>
                    <a:pt x="8444" y="4215"/>
                    <a:pt x="8640" y="4039"/>
                    <a:pt x="8640" y="3688"/>
                  </a:cubicBezTo>
                  <a:cubicBezTo>
                    <a:pt x="8640" y="3337"/>
                    <a:pt x="8640" y="3337"/>
                    <a:pt x="8640" y="3337"/>
                  </a:cubicBezTo>
                  <a:cubicBezTo>
                    <a:pt x="8640" y="3161"/>
                    <a:pt x="8640" y="2985"/>
                    <a:pt x="8444" y="2810"/>
                  </a:cubicBezTo>
                  <a:cubicBezTo>
                    <a:pt x="8444" y="2107"/>
                    <a:pt x="8444" y="2107"/>
                    <a:pt x="8444" y="2107"/>
                  </a:cubicBezTo>
                  <a:cubicBezTo>
                    <a:pt x="8444" y="1054"/>
                    <a:pt x="7265" y="0"/>
                    <a:pt x="6087" y="0"/>
                  </a:cubicBezTo>
                  <a:cubicBezTo>
                    <a:pt x="5105" y="0"/>
                    <a:pt x="5105" y="0"/>
                    <a:pt x="5105" y="0"/>
                  </a:cubicBezTo>
                  <a:cubicBezTo>
                    <a:pt x="3927" y="0"/>
                    <a:pt x="2749" y="1054"/>
                    <a:pt x="2749" y="2107"/>
                  </a:cubicBezTo>
                  <a:cubicBezTo>
                    <a:pt x="2749" y="2810"/>
                    <a:pt x="2749" y="2810"/>
                    <a:pt x="2749" y="2810"/>
                  </a:cubicBezTo>
                  <a:cubicBezTo>
                    <a:pt x="2553" y="2985"/>
                    <a:pt x="2553" y="3161"/>
                    <a:pt x="2553" y="3337"/>
                  </a:cubicBezTo>
                  <a:cubicBezTo>
                    <a:pt x="2553" y="3688"/>
                    <a:pt x="2553" y="3688"/>
                    <a:pt x="2553" y="3688"/>
                  </a:cubicBezTo>
                  <a:cubicBezTo>
                    <a:pt x="2553" y="4039"/>
                    <a:pt x="2749" y="4215"/>
                    <a:pt x="2945" y="4215"/>
                  </a:cubicBezTo>
                  <a:cubicBezTo>
                    <a:pt x="2945" y="4390"/>
                    <a:pt x="2945" y="4566"/>
                    <a:pt x="2945" y="4741"/>
                  </a:cubicBezTo>
                  <a:cubicBezTo>
                    <a:pt x="3142" y="4917"/>
                    <a:pt x="3338" y="5268"/>
                    <a:pt x="3535" y="5620"/>
                  </a:cubicBezTo>
                  <a:cubicBezTo>
                    <a:pt x="3731" y="5620"/>
                    <a:pt x="3731" y="5795"/>
                    <a:pt x="3927" y="5971"/>
                  </a:cubicBezTo>
                  <a:cubicBezTo>
                    <a:pt x="3731" y="5971"/>
                    <a:pt x="3731" y="6146"/>
                    <a:pt x="3731" y="6322"/>
                  </a:cubicBezTo>
                  <a:cubicBezTo>
                    <a:pt x="1964" y="6673"/>
                    <a:pt x="1964" y="6673"/>
                    <a:pt x="1964" y="6673"/>
                  </a:cubicBezTo>
                  <a:cubicBezTo>
                    <a:pt x="589" y="7024"/>
                    <a:pt x="0" y="11766"/>
                    <a:pt x="0" y="11766"/>
                  </a:cubicBezTo>
                  <a:cubicBezTo>
                    <a:pt x="0" y="11766"/>
                    <a:pt x="0" y="11941"/>
                    <a:pt x="0" y="11941"/>
                  </a:cubicBezTo>
                  <a:cubicBezTo>
                    <a:pt x="0" y="12117"/>
                    <a:pt x="196" y="12293"/>
                    <a:pt x="393" y="12293"/>
                  </a:cubicBezTo>
                  <a:cubicBezTo>
                    <a:pt x="10800" y="12293"/>
                    <a:pt x="10800" y="12293"/>
                    <a:pt x="10800" y="12293"/>
                  </a:cubicBezTo>
                  <a:cubicBezTo>
                    <a:pt x="10996" y="12293"/>
                    <a:pt x="11193" y="12117"/>
                    <a:pt x="11193" y="11941"/>
                  </a:cubicBezTo>
                  <a:close/>
                  <a:moveTo>
                    <a:pt x="5105" y="7902"/>
                  </a:moveTo>
                  <a:cubicBezTo>
                    <a:pt x="5105" y="8078"/>
                    <a:pt x="5105" y="8078"/>
                    <a:pt x="5105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909" y="8078"/>
                    <a:pt x="4909" y="8078"/>
                    <a:pt x="4909" y="8078"/>
                  </a:cubicBezTo>
                  <a:cubicBezTo>
                    <a:pt x="4320" y="7551"/>
                    <a:pt x="4320" y="7551"/>
                    <a:pt x="4320" y="7551"/>
                  </a:cubicBezTo>
                  <a:cubicBezTo>
                    <a:pt x="4320" y="7551"/>
                    <a:pt x="4320" y="7376"/>
                    <a:pt x="4320" y="7376"/>
                  </a:cubicBezTo>
                  <a:cubicBezTo>
                    <a:pt x="4320" y="6498"/>
                    <a:pt x="4320" y="6498"/>
                    <a:pt x="4320" y="6498"/>
                  </a:cubicBezTo>
                  <a:cubicBezTo>
                    <a:pt x="4320" y="6498"/>
                    <a:pt x="4320" y="6498"/>
                    <a:pt x="4516" y="6498"/>
                  </a:cubicBezTo>
                  <a:cubicBezTo>
                    <a:pt x="4516" y="6498"/>
                    <a:pt x="4516" y="6498"/>
                    <a:pt x="4516" y="6498"/>
                  </a:cubicBezTo>
                  <a:cubicBezTo>
                    <a:pt x="4713" y="6498"/>
                    <a:pt x="4909" y="6498"/>
                    <a:pt x="4909" y="6498"/>
                  </a:cubicBezTo>
                  <a:cubicBezTo>
                    <a:pt x="5105" y="6673"/>
                    <a:pt x="5105" y="6673"/>
                    <a:pt x="5105" y="6673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024"/>
                    <a:pt x="5105" y="7024"/>
                    <a:pt x="5105" y="7024"/>
                  </a:cubicBezTo>
                  <a:cubicBezTo>
                    <a:pt x="5105" y="7200"/>
                    <a:pt x="5302" y="7200"/>
                    <a:pt x="5302" y="7200"/>
                  </a:cubicBezTo>
                  <a:lnTo>
                    <a:pt x="5105" y="7902"/>
                  </a:lnTo>
                  <a:close/>
                  <a:moveTo>
                    <a:pt x="6873" y="7376"/>
                  </a:moveTo>
                  <a:cubicBezTo>
                    <a:pt x="6873" y="7376"/>
                    <a:pt x="6873" y="7551"/>
                    <a:pt x="6873" y="7551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284" y="8078"/>
                    <a:pt x="6284" y="8078"/>
                    <a:pt x="6284" y="8078"/>
                  </a:cubicBezTo>
                  <a:cubicBezTo>
                    <a:pt x="6087" y="8078"/>
                    <a:pt x="6087" y="8078"/>
                    <a:pt x="6087" y="7902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7200"/>
                    <a:pt x="6087" y="7200"/>
                    <a:pt x="6087" y="7024"/>
                  </a:cubicBezTo>
                  <a:cubicBezTo>
                    <a:pt x="6087" y="7024"/>
                    <a:pt x="6087" y="7024"/>
                    <a:pt x="6087" y="7024"/>
                  </a:cubicBezTo>
                  <a:cubicBezTo>
                    <a:pt x="6087" y="6673"/>
                    <a:pt x="6087" y="6673"/>
                    <a:pt x="6087" y="6673"/>
                  </a:cubicBezTo>
                  <a:cubicBezTo>
                    <a:pt x="6087" y="6673"/>
                    <a:pt x="6087" y="6673"/>
                    <a:pt x="6284" y="6498"/>
                  </a:cubicBezTo>
                  <a:cubicBezTo>
                    <a:pt x="6284" y="6498"/>
                    <a:pt x="6480" y="6498"/>
                    <a:pt x="6676" y="6498"/>
                  </a:cubicBezTo>
                  <a:cubicBezTo>
                    <a:pt x="6676" y="6498"/>
                    <a:pt x="6676" y="6498"/>
                    <a:pt x="6676" y="6498"/>
                  </a:cubicBezTo>
                  <a:cubicBezTo>
                    <a:pt x="6873" y="6498"/>
                    <a:pt x="6873" y="6498"/>
                    <a:pt x="6873" y="6498"/>
                  </a:cubicBezTo>
                  <a:lnTo>
                    <a:pt x="6873" y="7376"/>
                  </a:lnTo>
                  <a:close/>
                  <a:moveTo>
                    <a:pt x="6087" y="5795"/>
                  </a:moveTo>
                  <a:cubicBezTo>
                    <a:pt x="5105" y="5795"/>
                    <a:pt x="5105" y="5795"/>
                    <a:pt x="5105" y="5795"/>
                  </a:cubicBezTo>
                  <a:cubicBezTo>
                    <a:pt x="4909" y="5795"/>
                    <a:pt x="4713" y="5620"/>
                    <a:pt x="4320" y="5093"/>
                  </a:cubicBezTo>
                  <a:cubicBezTo>
                    <a:pt x="3927" y="4741"/>
                    <a:pt x="3731" y="4215"/>
                    <a:pt x="3731" y="3863"/>
                  </a:cubicBezTo>
                  <a:cubicBezTo>
                    <a:pt x="3731" y="3863"/>
                    <a:pt x="3731" y="3863"/>
                    <a:pt x="3731" y="3863"/>
                  </a:cubicBezTo>
                  <a:cubicBezTo>
                    <a:pt x="3535" y="3863"/>
                    <a:pt x="3535" y="3863"/>
                    <a:pt x="3535" y="3863"/>
                  </a:cubicBezTo>
                  <a:cubicBezTo>
                    <a:pt x="3535" y="3688"/>
                    <a:pt x="3535" y="3688"/>
                    <a:pt x="3535" y="3688"/>
                  </a:cubicBezTo>
                  <a:cubicBezTo>
                    <a:pt x="3535" y="3512"/>
                    <a:pt x="3535" y="3512"/>
                    <a:pt x="3535" y="3512"/>
                  </a:cubicBezTo>
                  <a:cubicBezTo>
                    <a:pt x="3535" y="3337"/>
                    <a:pt x="3535" y="3337"/>
                    <a:pt x="3535" y="3337"/>
                  </a:cubicBezTo>
                  <a:cubicBezTo>
                    <a:pt x="3731" y="3337"/>
                    <a:pt x="3731" y="3337"/>
                    <a:pt x="3731" y="3337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731" y="2985"/>
                    <a:pt x="3731" y="2985"/>
                    <a:pt x="3731" y="2985"/>
                  </a:cubicBezTo>
                  <a:cubicBezTo>
                    <a:pt x="3927" y="2810"/>
                    <a:pt x="4320" y="2634"/>
                    <a:pt x="4909" y="2634"/>
                  </a:cubicBezTo>
                  <a:cubicBezTo>
                    <a:pt x="5105" y="2634"/>
                    <a:pt x="5498" y="2810"/>
                    <a:pt x="5695" y="2985"/>
                  </a:cubicBezTo>
                  <a:cubicBezTo>
                    <a:pt x="6087" y="3161"/>
                    <a:pt x="6284" y="3337"/>
                    <a:pt x="6676" y="3337"/>
                  </a:cubicBezTo>
                  <a:cubicBezTo>
                    <a:pt x="6873" y="3337"/>
                    <a:pt x="7069" y="3337"/>
                    <a:pt x="7265" y="3161"/>
                  </a:cubicBezTo>
                  <a:cubicBezTo>
                    <a:pt x="7265" y="3161"/>
                    <a:pt x="7462" y="3161"/>
                    <a:pt x="7462" y="3337"/>
                  </a:cubicBezTo>
                  <a:cubicBezTo>
                    <a:pt x="7462" y="3337"/>
                    <a:pt x="7462" y="3337"/>
                    <a:pt x="7462" y="3337"/>
                  </a:cubicBezTo>
                  <a:cubicBezTo>
                    <a:pt x="7658" y="3337"/>
                    <a:pt x="7658" y="3337"/>
                    <a:pt x="7658" y="3337"/>
                  </a:cubicBezTo>
                  <a:cubicBezTo>
                    <a:pt x="7658" y="3337"/>
                    <a:pt x="7855" y="3337"/>
                    <a:pt x="7855" y="3512"/>
                  </a:cubicBezTo>
                  <a:cubicBezTo>
                    <a:pt x="7855" y="3688"/>
                    <a:pt x="7855" y="3688"/>
                    <a:pt x="7855" y="3688"/>
                  </a:cubicBezTo>
                  <a:cubicBezTo>
                    <a:pt x="7855" y="3688"/>
                    <a:pt x="7658" y="3688"/>
                    <a:pt x="7658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3863"/>
                    <a:pt x="7462" y="3863"/>
                    <a:pt x="7462" y="3863"/>
                  </a:cubicBezTo>
                  <a:cubicBezTo>
                    <a:pt x="7462" y="4215"/>
                    <a:pt x="7265" y="4741"/>
                    <a:pt x="6873" y="5093"/>
                  </a:cubicBezTo>
                  <a:cubicBezTo>
                    <a:pt x="6480" y="5620"/>
                    <a:pt x="6284" y="5795"/>
                    <a:pt x="6087" y="5795"/>
                  </a:cubicBezTo>
                  <a:close/>
                  <a:moveTo>
                    <a:pt x="19636" y="15980"/>
                  </a:moveTo>
                  <a:cubicBezTo>
                    <a:pt x="17869" y="15454"/>
                    <a:pt x="17869" y="15454"/>
                    <a:pt x="17869" y="15454"/>
                  </a:cubicBezTo>
                  <a:cubicBezTo>
                    <a:pt x="17869" y="15454"/>
                    <a:pt x="17673" y="15278"/>
                    <a:pt x="17673" y="15102"/>
                  </a:cubicBezTo>
                  <a:cubicBezTo>
                    <a:pt x="17673" y="15102"/>
                    <a:pt x="17869" y="14927"/>
                    <a:pt x="17869" y="14751"/>
                  </a:cubicBezTo>
                  <a:cubicBezTo>
                    <a:pt x="18262" y="14576"/>
                    <a:pt x="18458" y="14224"/>
                    <a:pt x="18458" y="13873"/>
                  </a:cubicBezTo>
                  <a:cubicBezTo>
                    <a:pt x="18655" y="13698"/>
                    <a:pt x="18655" y="13698"/>
                    <a:pt x="18655" y="13522"/>
                  </a:cubicBezTo>
                  <a:cubicBezTo>
                    <a:pt x="18851" y="13346"/>
                    <a:pt x="18851" y="13171"/>
                    <a:pt x="18851" y="12995"/>
                  </a:cubicBezTo>
                  <a:cubicBezTo>
                    <a:pt x="18851" y="12468"/>
                    <a:pt x="18851" y="12468"/>
                    <a:pt x="18851" y="12468"/>
                  </a:cubicBezTo>
                  <a:cubicBezTo>
                    <a:pt x="18851" y="12293"/>
                    <a:pt x="18851" y="12293"/>
                    <a:pt x="18851" y="12117"/>
                  </a:cubicBezTo>
                  <a:cubicBezTo>
                    <a:pt x="18851" y="11415"/>
                    <a:pt x="18851" y="11415"/>
                    <a:pt x="18851" y="11415"/>
                  </a:cubicBezTo>
                  <a:cubicBezTo>
                    <a:pt x="18851" y="10185"/>
                    <a:pt x="17673" y="9132"/>
                    <a:pt x="16298" y="9132"/>
                  </a:cubicBezTo>
                  <a:cubicBezTo>
                    <a:pt x="15513" y="9132"/>
                    <a:pt x="15513" y="9132"/>
                    <a:pt x="15513" y="9132"/>
                  </a:cubicBezTo>
                  <a:cubicBezTo>
                    <a:pt x="14138" y="9132"/>
                    <a:pt x="13156" y="10185"/>
                    <a:pt x="13156" y="11415"/>
                  </a:cubicBezTo>
                  <a:cubicBezTo>
                    <a:pt x="13156" y="12117"/>
                    <a:pt x="13156" y="12117"/>
                    <a:pt x="13156" y="12117"/>
                  </a:cubicBezTo>
                  <a:cubicBezTo>
                    <a:pt x="12960" y="12293"/>
                    <a:pt x="12960" y="12293"/>
                    <a:pt x="12960" y="12468"/>
                  </a:cubicBezTo>
                  <a:cubicBezTo>
                    <a:pt x="12960" y="12995"/>
                    <a:pt x="12960" y="12995"/>
                    <a:pt x="12960" y="12995"/>
                  </a:cubicBezTo>
                  <a:cubicBezTo>
                    <a:pt x="12960" y="13171"/>
                    <a:pt x="12960" y="13346"/>
                    <a:pt x="13156" y="13522"/>
                  </a:cubicBezTo>
                  <a:cubicBezTo>
                    <a:pt x="13156" y="13698"/>
                    <a:pt x="13353" y="13698"/>
                    <a:pt x="13353" y="13873"/>
                  </a:cubicBezTo>
                  <a:cubicBezTo>
                    <a:pt x="13549" y="14224"/>
                    <a:pt x="13745" y="14576"/>
                    <a:pt x="13942" y="14751"/>
                  </a:cubicBezTo>
                  <a:cubicBezTo>
                    <a:pt x="13942" y="14927"/>
                    <a:pt x="14138" y="15102"/>
                    <a:pt x="14335" y="15102"/>
                  </a:cubicBezTo>
                  <a:cubicBezTo>
                    <a:pt x="14138" y="15278"/>
                    <a:pt x="13942" y="15454"/>
                    <a:pt x="13942" y="15454"/>
                  </a:cubicBezTo>
                  <a:cubicBezTo>
                    <a:pt x="12175" y="15980"/>
                    <a:pt x="12175" y="15980"/>
                    <a:pt x="12175" y="15980"/>
                  </a:cubicBezTo>
                  <a:cubicBezTo>
                    <a:pt x="10996" y="16332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073"/>
                    <a:pt x="10211" y="21073"/>
                    <a:pt x="10211" y="21073"/>
                  </a:cubicBezTo>
                  <a:cubicBezTo>
                    <a:pt x="10211" y="21424"/>
                    <a:pt x="10407" y="21600"/>
                    <a:pt x="10604" y="21600"/>
                  </a:cubicBezTo>
                  <a:cubicBezTo>
                    <a:pt x="21207" y="21600"/>
                    <a:pt x="21207" y="21600"/>
                    <a:pt x="21207" y="21600"/>
                  </a:cubicBezTo>
                  <a:cubicBezTo>
                    <a:pt x="21404" y="21600"/>
                    <a:pt x="21600" y="21424"/>
                    <a:pt x="21600" y="21073"/>
                  </a:cubicBezTo>
                  <a:cubicBezTo>
                    <a:pt x="21600" y="20898"/>
                    <a:pt x="20815" y="16332"/>
                    <a:pt x="19636" y="15980"/>
                  </a:cubicBezTo>
                  <a:close/>
                  <a:moveTo>
                    <a:pt x="15513" y="17210"/>
                  </a:moveTo>
                  <a:cubicBezTo>
                    <a:pt x="15513" y="17210"/>
                    <a:pt x="15316" y="17385"/>
                    <a:pt x="15316" y="17385"/>
                  </a:cubicBezTo>
                  <a:cubicBezTo>
                    <a:pt x="15316" y="17385"/>
                    <a:pt x="15316" y="17385"/>
                    <a:pt x="15316" y="17385"/>
                  </a:cubicBezTo>
                  <a:cubicBezTo>
                    <a:pt x="15316" y="17385"/>
                    <a:pt x="15120" y="17385"/>
                    <a:pt x="15120" y="17210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6683"/>
                    <a:pt x="14727" y="16683"/>
                    <a:pt x="14727" y="16683"/>
                  </a:cubicBezTo>
                  <a:cubicBezTo>
                    <a:pt x="14727" y="15805"/>
                    <a:pt x="14727" y="15805"/>
                    <a:pt x="14727" y="15805"/>
                  </a:cubicBezTo>
                  <a:cubicBezTo>
                    <a:pt x="14727" y="15805"/>
                    <a:pt x="14727" y="15805"/>
                    <a:pt x="14727" y="15629"/>
                  </a:cubicBezTo>
                  <a:cubicBezTo>
                    <a:pt x="14727" y="15629"/>
                    <a:pt x="14924" y="15629"/>
                    <a:pt x="14924" y="15629"/>
                  </a:cubicBezTo>
                  <a:cubicBezTo>
                    <a:pt x="15120" y="15805"/>
                    <a:pt x="15120" y="15805"/>
                    <a:pt x="15316" y="15805"/>
                  </a:cubicBezTo>
                  <a:cubicBezTo>
                    <a:pt x="15316" y="15805"/>
                    <a:pt x="15513" y="15805"/>
                    <a:pt x="15513" y="15980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332"/>
                  </a:cubicBezTo>
                  <a:cubicBezTo>
                    <a:pt x="15513" y="16332"/>
                    <a:pt x="15513" y="16332"/>
                    <a:pt x="15513" y="16507"/>
                  </a:cubicBezTo>
                  <a:lnTo>
                    <a:pt x="15513" y="17210"/>
                  </a:lnTo>
                  <a:close/>
                  <a:moveTo>
                    <a:pt x="17084" y="16683"/>
                  </a:moveTo>
                  <a:cubicBezTo>
                    <a:pt x="17084" y="16683"/>
                    <a:pt x="17084" y="16683"/>
                    <a:pt x="17084" y="16683"/>
                  </a:cubicBezTo>
                  <a:cubicBezTo>
                    <a:pt x="16691" y="17210"/>
                    <a:pt x="16691" y="17210"/>
                    <a:pt x="16691" y="17210"/>
                  </a:cubicBezTo>
                  <a:cubicBezTo>
                    <a:pt x="16691" y="17385"/>
                    <a:pt x="16691" y="17385"/>
                    <a:pt x="16495" y="17385"/>
                  </a:cubicBezTo>
                  <a:cubicBezTo>
                    <a:pt x="16495" y="17385"/>
                    <a:pt x="16495" y="17385"/>
                    <a:pt x="16495" y="17385"/>
                  </a:cubicBezTo>
                  <a:cubicBezTo>
                    <a:pt x="16495" y="17385"/>
                    <a:pt x="16495" y="17210"/>
                    <a:pt x="16298" y="17210"/>
                  </a:cubicBezTo>
                  <a:cubicBezTo>
                    <a:pt x="16298" y="16507"/>
                    <a:pt x="16298" y="16507"/>
                    <a:pt x="16298" y="16507"/>
                  </a:cubicBezTo>
                  <a:cubicBezTo>
                    <a:pt x="16298" y="16332"/>
                    <a:pt x="16298" y="16332"/>
                    <a:pt x="16298" y="16332"/>
                  </a:cubicBezTo>
                  <a:cubicBezTo>
                    <a:pt x="16298" y="16332"/>
                    <a:pt x="16298" y="16332"/>
                    <a:pt x="16495" y="16332"/>
                  </a:cubicBezTo>
                  <a:cubicBezTo>
                    <a:pt x="16495" y="15980"/>
                    <a:pt x="16495" y="15980"/>
                    <a:pt x="16495" y="15980"/>
                  </a:cubicBezTo>
                  <a:cubicBezTo>
                    <a:pt x="16495" y="15805"/>
                    <a:pt x="16495" y="15805"/>
                    <a:pt x="16495" y="15805"/>
                  </a:cubicBezTo>
                  <a:cubicBezTo>
                    <a:pt x="16691" y="15805"/>
                    <a:pt x="16887" y="15805"/>
                    <a:pt x="16887" y="15629"/>
                  </a:cubicBezTo>
                  <a:cubicBezTo>
                    <a:pt x="16887" y="15629"/>
                    <a:pt x="17084" y="15629"/>
                    <a:pt x="17084" y="15629"/>
                  </a:cubicBezTo>
                  <a:cubicBezTo>
                    <a:pt x="17084" y="15805"/>
                    <a:pt x="17084" y="15805"/>
                    <a:pt x="17084" y="15805"/>
                  </a:cubicBezTo>
                  <a:lnTo>
                    <a:pt x="17084" y="16683"/>
                  </a:lnTo>
                  <a:close/>
                  <a:moveTo>
                    <a:pt x="16298" y="15102"/>
                  </a:moveTo>
                  <a:cubicBezTo>
                    <a:pt x="15513" y="15102"/>
                    <a:pt x="15513" y="15102"/>
                    <a:pt x="15513" y="15102"/>
                  </a:cubicBezTo>
                  <a:cubicBezTo>
                    <a:pt x="15316" y="15102"/>
                    <a:pt x="14924" y="14927"/>
                    <a:pt x="14531" y="14400"/>
                  </a:cubicBezTo>
                  <a:cubicBezTo>
                    <a:pt x="14335" y="13873"/>
                    <a:pt x="14138" y="13522"/>
                    <a:pt x="13942" y="13171"/>
                  </a:cubicBezTo>
                  <a:cubicBezTo>
                    <a:pt x="13942" y="13171"/>
                    <a:pt x="13942" y="13171"/>
                    <a:pt x="13942" y="13171"/>
                  </a:cubicBezTo>
                  <a:cubicBezTo>
                    <a:pt x="13745" y="12995"/>
                    <a:pt x="13745" y="12995"/>
                    <a:pt x="13745" y="12995"/>
                  </a:cubicBezTo>
                  <a:cubicBezTo>
                    <a:pt x="13745" y="12995"/>
                    <a:pt x="13745" y="12995"/>
                    <a:pt x="13745" y="12820"/>
                  </a:cubicBezTo>
                  <a:cubicBezTo>
                    <a:pt x="13745" y="12644"/>
                    <a:pt x="13745" y="12644"/>
                    <a:pt x="13745" y="12644"/>
                  </a:cubicBezTo>
                  <a:cubicBezTo>
                    <a:pt x="13745" y="12644"/>
                    <a:pt x="13745" y="12468"/>
                    <a:pt x="13942" y="12468"/>
                  </a:cubicBezTo>
                  <a:cubicBezTo>
                    <a:pt x="13942" y="12468"/>
                    <a:pt x="13942" y="12468"/>
                    <a:pt x="13942" y="12468"/>
                  </a:cubicBezTo>
                  <a:cubicBezTo>
                    <a:pt x="13942" y="12293"/>
                    <a:pt x="13942" y="12293"/>
                    <a:pt x="13942" y="12293"/>
                  </a:cubicBezTo>
                  <a:cubicBezTo>
                    <a:pt x="13942" y="12293"/>
                    <a:pt x="13942" y="12117"/>
                    <a:pt x="14138" y="12117"/>
                  </a:cubicBezTo>
                  <a:cubicBezTo>
                    <a:pt x="14335" y="12117"/>
                    <a:pt x="14727" y="11941"/>
                    <a:pt x="15120" y="11941"/>
                  </a:cubicBezTo>
                  <a:cubicBezTo>
                    <a:pt x="15513" y="11941"/>
                    <a:pt x="15905" y="11941"/>
                    <a:pt x="16102" y="12293"/>
                  </a:cubicBezTo>
                  <a:cubicBezTo>
                    <a:pt x="16298" y="12468"/>
                    <a:pt x="16691" y="12644"/>
                    <a:pt x="17084" y="12644"/>
                  </a:cubicBezTo>
                  <a:cubicBezTo>
                    <a:pt x="17280" y="12644"/>
                    <a:pt x="17476" y="12644"/>
                    <a:pt x="17673" y="12468"/>
                  </a:cubicBezTo>
                  <a:cubicBezTo>
                    <a:pt x="17673" y="12468"/>
                    <a:pt x="17673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7869" y="12468"/>
                    <a:pt x="17869" y="12468"/>
                    <a:pt x="17869" y="12468"/>
                  </a:cubicBezTo>
                  <a:cubicBezTo>
                    <a:pt x="18065" y="12468"/>
                    <a:pt x="18065" y="12644"/>
                    <a:pt x="18065" y="12644"/>
                  </a:cubicBezTo>
                  <a:cubicBezTo>
                    <a:pt x="18065" y="12820"/>
                    <a:pt x="18065" y="12820"/>
                    <a:pt x="18065" y="12820"/>
                  </a:cubicBezTo>
                  <a:cubicBezTo>
                    <a:pt x="18065" y="12995"/>
                    <a:pt x="18065" y="12995"/>
                    <a:pt x="18065" y="12995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171"/>
                    <a:pt x="17869" y="13171"/>
                    <a:pt x="17869" y="13171"/>
                  </a:cubicBezTo>
                  <a:cubicBezTo>
                    <a:pt x="17869" y="13522"/>
                    <a:pt x="17673" y="13873"/>
                    <a:pt x="17280" y="14400"/>
                  </a:cubicBezTo>
                  <a:cubicBezTo>
                    <a:pt x="16887" y="14927"/>
                    <a:pt x="16495" y="15102"/>
                    <a:pt x="16298" y="15102"/>
                  </a:cubicBezTo>
                  <a:close/>
                  <a:moveTo>
                    <a:pt x="9818" y="2985"/>
                  </a:moveTo>
                  <a:cubicBezTo>
                    <a:pt x="10015" y="2985"/>
                    <a:pt x="10211" y="2985"/>
                    <a:pt x="10407" y="2985"/>
                  </a:cubicBezTo>
                  <a:cubicBezTo>
                    <a:pt x="10800" y="3161"/>
                    <a:pt x="10996" y="3337"/>
                    <a:pt x="11389" y="3863"/>
                  </a:cubicBezTo>
                  <a:cubicBezTo>
                    <a:pt x="11585" y="4390"/>
                    <a:pt x="11782" y="4917"/>
                    <a:pt x="11978" y="5444"/>
                  </a:cubicBezTo>
                  <a:cubicBezTo>
                    <a:pt x="12175" y="5795"/>
                    <a:pt x="12175" y="5795"/>
                    <a:pt x="12175" y="5795"/>
                  </a:cubicBezTo>
                  <a:cubicBezTo>
                    <a:pt x="11193" y="6146"/>
                    <a:pt x="11193" y="6146"/>
                    <a:pt x="11193" y="6146"/>
                  </a:cubicBezTo>
                  <a:cubicBezTo>
                    <a:pt x="10996" y="6146"/>
                    <a:pt x="10996" y="6322"/>
                    <a:pt x="10996" y="6322"/>
                  </a:cubicBezTo>
                  <a:cubicBezTo>
                    <a:pt x="10996" y="6498"/>
                    <a:pt x="10996" y="6673"/>
                    <a:pt x="11193" y="6673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727" y="8254"/>
                    <a:pt x="14727" y="8254"/>
                    <a:pt x="14727" y="8254"/>
                  </a:cubicBezTo>
                  <a:cubicBezTo>
                    <a:pt x="14924" y="8254"/>
                    <a:pt x="14924" y="8254"/>
                    <a:pt x="14924" y="8254"/>
                  </a:cubicBezTo>
                  <a:cubicBezTo>
                    <a:pt x="15120" y="8254"/>
                    <a:pt x="15120" y="8254"/>
                    <a:pt x="15120" y="8078"/>
                  </a:cubicBezTo>
                  <a:cubicBezTo>
                    <a:pt x="15709" y="4566"/>
                    <a:pt x="15709" y="4566"/>
                    <a:pt x="15709" y="4566"/>
                  </a:cubicBezTo>
                  <a:cubicBezTo>
                    <a:pt x="15709" y="4390"/>
                    <a:pt x="15709" y="4390"/>
                    <a:pt x="15709" y="4215"/>
                  </a:cubicBezTo>
                  <a:cubicBezTo>
                    <a:pt x="15513" y="4215"/>
                    <a:pt x="15316" y="4215"/>
                    <a:pt x="15316" y="4215"/>
                  </a:cubicBezTo>
                  <a:cubicBezTo>
                    <a:pt x="14531" y="4566"/>
                    <a:pt x="14531" y="4566"/>
                    <a:pt x="14531" y="4566"/>
                  </a:cubicBezTo>
                  <a:cubicBezTo>
                    <a:pt x="14138" y="4390"/>
                    <a:pt x="14138" y="4390"/>
                    <a:pt x="14138" y="4390"/>
                  </a:cubicBezTo>
                  <a:cubicBezTo>
                    <a:pt x="12764" y="2985"/>
                    <a:pt x="11585" y="2283"/>
                    <a:pt x="10604" y="2283"/>
                  </a:cubicBezTo>
                  <a:cubicBezTo>
                    <a:pt x="10604" y="2283"/>
                    <a:pt x="10604" y="2283"/>
                    <a:pt x="10604" y="2283"/>
                  </a:cubicBezTo>
                  <a:cubicBezTo>
                    <a:pt x="10211" y="2283"/>
                    <a:pt x="10015" y="2283"/>
                    <a:pt x="9622" y="2459"/>
                  </a:cubicBezTo>
                  <a:cubicBezTo>
                    <a:pt x="9622" y="2634"/>
                    <a:pt x="9425" y="2810"/>
                    <a:pt x="9622" y="2810"/>
                  </a:cubicBezTo>
                  <a:cubicBezTo>
                    <a:pt x="9622" y="2985"/>
                    <a:pt x="9818" y="2985"/>
                    <a:pt x="9818" y="2985"/>
                  </a:cubicBezTo>
                  <a:close/>
                  <a:moveTo>
                    <a:pt x="9033" y="18790"/>
                  </a:moveTo>
                  <a:cubicBezTo>
                    <a:pt x="8836" y="18790"/>
                    <a:pt x="8640" y="18790"/>
                    <a:pt x="8640" y="18615"/>
                  </a:cubicBezTo>
                  <a:cubicBezTo>
                    <a:pt x="8247" y="18615"/>
                    <a:pt x="7855" y="18263"/>
                    <a:pt x="7462" y="17912"/>
                  </a:cubicBezTo>
                  <a:cubicBezTo>
                    <a:pt x="7265" y="17385"/>
                    <a:pt x="7069" y="16859"/>
                    <a:pt x="6873" y="16332"/>
                  </a:cubicBezTo>
                  <a:cubicBezTo>
                    <a:pt x="6873" y="15980"/>
                    <a:pt x="6873" y="15980"/>
                    <a:pt x="6873" y="15980"/>
                  </a:cubicBezTo>
                  <a:cubicBezTo>
                    <a:pt x="7658" y="15629"/>
                    <a:pt x="7658" y="15629"/>
                    <a:pt x="7658" y="15629"/>
                  </a:cubicBezTo>
                  <a:cubicBezTo>
                    <a:pt x="7855" y="15629"/>
                    <a:pt x="7855" y="15454"/>
                    <a:pt x="7855" y="15278"/>
                  </a:cubicBezTo>
                  <a:cubicBezTo>
                    <a:pt x="7855" y="15278"/>
                    <a:pt x="7855" y="15102"/>
                    <a:pt x="7658" y="15102"/>
                  </a:cubicBezTo>
                  <a:cubicBezTo>
                    <a:pt x="4124" y="13522"/>
                    <a:pt x="4124" y="13522"/>
                    <a:pt x="4124" y="13522"/>
                  </a:cubicBezTo>
                  <a:cubicBezTo>
                    <a:pt x="4124" y="13522"/>
                    <a:pt x="4124" y="13346"/>
                    <a:pt x="4124" y="13346"/>
                  </a:cubicBezTo>
                  <a:cubicBezTo>
                    <a:pt x="3927" y="13346"/>
                    <a:pt x="3927" y="13522"/>
                    <a:pt x="3927" y="13522"/>
                  </a:cubicBezTo>
                  <a:cubicBezTo>
                    <a:pt x="3731" y="13522"/>
                    <a:pt x="3731" y="13522"/>
                    <a:pt x="3731" y="13698"/>
                  </a:cubicBezTo>
                  <a:cubicBezTo>
                    <a:pt x="3142" y="17210"/>
                    <a:pt x="3142" y="17210"/>
                    <a:pt x="3142" y="17210"/>
                  </a:cubicBezTo>
                  <a:cubicBezTo>
                    <a:pt x="3142" y="17210"/>
                    <a:pt x="3142" y="17385"/>
                    <a:pt x="3338" y="17385"/>
                  </a:cubicBezTo>
                  <a:cubicBezTo>
                    <a:pt x="3338" y="17561"/>
                    <a:pt x="3535" y="17561"/>
                    <a:pt x="3535" y="17561"/>
                  </a:cubicBezTo>
                  <a:cubicBezTo>
                    <a:pt x="4320" y="17034"/>
                    <a:pt x="4320" y="17034"/>
                    <a:pt x="4320" y="17034"/>
                  </a:cubicBezTo>
                  <a:cubicBezTo>
                    <a:pt x="4713" y="17385"/>
                    <a:pt x="4713" y="17385"/>
                    <a:pt x="4713" y="17385"/>
                  </a:cubicBezTo>
                  <a:cubicBezTo>
                    <a:pt x="6087" y="18790"/>
                    <a:pt x="7265" y="19493"/>
                    <a:pt x="8247" y="19493"/>
                  </a:cubicBezTo>
                  <a:cubicBezTo>
                    <a:pt x="8247" y="19493"/>
                    <a:pt x="8247" y="19493"/>
                    <a:pt x="8247" y="19493"/>
                  </a:cubicBezTo>
                  <a:cubicBezTo>
                    <a:pt x="8640" y="19493"/>
                    <a:pt x="9033" y="19493"/>
                    <a:pt x="9229" y="19317"/>
                  </a:cubicBezTo>
                  <a:cubicBezTo>
                    <a:pt x="9425" y="19141"/>
                    <a:pt x="9425" y="18966"/>
                    <a:pt x="9425" y="18966"/>
                  </a:cubicBezTo>
                  <a:cubicBezTo>
                    <a:pt x="9229" y="18790"/>
                    <a:pt x="9229" y="18615"/>
                    <a:pt x="9033" y="1879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3" name="Shape"/>
            <p:cNvSpPr/>
            <p:nvPr/>
          </p:nvSpPr>
          <p:spPr>
            <a:xfrm>
              <a:off x="227806" y="1285363"/>
              <a:ext cx="491704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7780"/>
                  </a:moveTo>
                  <a:cubicBezTo>
                    <a:pt x="19551" y="7780"/>
                    <a:pt x="19551" y="7780"/>
                    <a:pt x="19551" y="7780"/>
                  </a:cubicBezTo>
                  <a:cubicBezTo>
                    <a:pt x="19048" y="7780"/>
                    <a:pt x="19048" y="7780"/>
                    <a:pt x="19048" y="7780"/>
                  </a:cubicBezTo>
                  <a:cubicBezTo>
                    <a:pt x="16245" y="7780"/>
                    <a:pt x="16245" y="7780"/>
                    <a:pt x="16245" y="7780"/>
                  </a:cubicBezTo>
                  <a:cubicBezTo>
                    <a:pt x="15490" y="7780"/>
                    <a:pt x="15239" y="7283"/>
                    <a:pt x="15239" y="6786"/>
                  </a:cubicBezTo>
                  <a:cubicBezTo>
                    <a:pt x="15239" y="6288"/>
                    <a:pt x="15490" y="5755"/>
                    <a:pt x="16245" y="5755"/>
                  </a:cubicBezTo>
                  <a:cubicBezTo>
                    <a:pt x="18042" y="5755"/>
                    <a:pt x="18042" y="5755"/>
                    <a:pt x="18042" y="5755"/>
                  </a:cubicBezTo>
                  <a:cubicBezTo>
                    <a:pt x="16245" y="3517"/>
                    <a:pt x="13729" y="1989"/>
                    <a:pt x="10674" y="1989"/>
                  </a:cubicBezTo>
                  <a:cubicBezTo>
                    <a:pt x="5858" y="1989"/>
                    <a:pt x="2049" y="6004"/>
                    <a:pt x="2049" y="10800"/>
                  </a:cubicBezTo>
                  <a:cubicBezTo>
                    <a:pt x="2049" y="11297"/>
                    <a:pt x="1509" y="11795"/>
                    <a:pt x="1006" y="11795"/>
                  </a:cubicBezTo>
                  <a:cubicBezTo>
                    <a:pt x="252" y="11795"/>
                    <a:pt x="0" y="11297"/>
                    <a:pt x="0" y="10800"/>
                  </a:cubicBezTo>
                  <a:cubicBezTo>
                    <a:pt x="0" y="4761"/>
                    <a:pt x="4816" y="0"/>
                    <a:pt x="10674" y="0"/>
                  </a:cubicBezTo>
                  <a:cubicBezTo>
                    <a:pt x="14484" y="0"/>
                    <a:pt x="17539" y="1741"/>
                    <a:pt x="19551" y="4512"/>
                  </a:cubicBezTo>
                  <a:cubicBezTo>
                    <a:pt x="19551" y="2771"/>
                    <a:pt x="19551" y="2771"/>
                    <a:pt x="19551" y="2771"/>
                  </a:cubicBezTo>
                  <a:cubicBezTo>
                    <a:pt x="19551" y="2274"/>
                    <a:pt x="20055" y="1741"/>
                    <a:pt x="20594" y="1741"/>
                  </a:cubicBezTo>
                  <a:cubicBezTo>
                    <a:pt x="21097" y="1741"/>
                    <a:pt x="21600" y="2274"/>
                    <a:pt x="21600" y="2771"/>
                  </a:cubicBezTo>
                  <a:cubicBezTo>
                    <a:pt x="21600" y="6786"/>
                    <a:pt x="21600" y="6786"/>
                    <a:pt x="21600" y="6786"/>
                  </a:cubicBezTo>
                  <a:cubicBezTo>
                    <a:pt x="21600" y="7283"/>
                    <a:pt x="21097" y="7780"/>
                    <a:pt x="20594" y="7780"/>
                  </a:cubicBezTo>
                  <a:close/>
                  <a:moveTo>
                    <a:pt x="1006" y="13820"/>
                  </a:moveTo>
                  <a:cubicBezTo>
                    <a:pt x="5319" y="13820"/>
                    <a:pt x="5319" y="13820"/>
                    <a:pt x="5319" y="13820"/>
                  </a:cubicBezTo>
                  <a:cubicBezTo>
                    <a:pt x="5858" y="13820"/>
                    <a:pt x="6361" y="14317"/>
                    <a:pt x="6361" y="14814"/>
                  </a:cubicBezTo>
                  <a:cubicBezTo>
                    <a:pt x="6361" y="15312"/>
                    <a:pt x="5858" y="15809"/>
                    <a:pt x="5319" y="15809"/>
                  </a:cubicBezTo>
                  <a:cubicBezTo>
                    <a:pt x="3558" y="15809"/>
                    <a:pt x="3558" y="15809"/>
                    <a:pt x="3558" y="15809"/>
                  </a:cubicBezTo>
                  <a:cubicBezTo>
                    <a:pt x="5068" y="18083"/>
                    <a:pt x="7871" y="19575"/>
                    <a:pt x="10674" y="19575"/>
                  </a:cubicBezTo>
                  <a:cubicBezTo>
                    <a:pt x="15490" y="19575"/>
                    <a:pt x="19551" y="15561"/>
                    <a:pt x="19551" y="10800"/>
                  </a:cubicBezTo>
                  <a:cubicBezTo>
                    <a:pt x="19551" y="10303"/>
                    <a:pt x="20055" y="9805"/>
                    <a:pt x="20594" y="9805"/>
                  </a:cubicBezTo>
                  <a:cubicBezTo>
                    <a:pt x="21097" y="9805"/>
                    <a:pt x="21600" y="10303"/>
                    <a:pt x="21600" y="10800"/>
                  </a:cubicBezTo>
                  <a:cubicBezTo>
                    <a:pt x="21600" y="16804"/>
                    <a:pt x="16748" y="21600"/>
                    <a:pt x="10674" y="21600"/>
                  </a:cubicBezTo>
                  <a:cubicBezTo>
                    <a:pt x="7116" y="21600"/>
                    <a:pt x="3810" y="19824"/>
                    <a:pt x="2049" y="17053"/>
                  </a:cubicBezTo>
                  <a:cubicBezTo>
                    <a:pt x="2049" y="18829"/>
                    <a:pt x="2049" y="18829"/>
                    <a:pt x="2049" y="18829"/>
                  </a:cubicBezTo>
                  <a:cubicBezTo>
                    <a:pt x="2049" y="19326"/>
                    <a:pt x="1509" y="19824"/>
                    <a:pt x="1006" y="19824"/>
                  </a:cubicBezTo>
                  <a:cubicBezTo>
                    <a:pt x="252" y="19824"/>
                    <a:pt x="0" y="19326"/>
                    <a:pt x="0" y="18829"/>
                  </a:cubicBezTo>
                  <a:cubicBezTo>
                    <a:pt x="0" y="14814"/>
                    <a:pt x="0" y="14814"/>
                    <a:pt x="0" y="14814"/>
                  </a:cubicBezTo>
                  <a:cubicBezTo>
                    <a:pt x="0" y="14317"/>
                    <a:pt x="252" y="13820"/>
                    <a:pt x="1006" y="1382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4" name="Shape"/>
            <p:cNvSpPr/>
            <p:nvPr/>
          </p:nvSpPr>
          <p:spPr>
            <a:xfrm>
              <a:off x="211782" y="6242924"/>
              <a:ext cx="523752" cy="53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91" y="13542"/>
                  </a:moveTo>
                  <a:cubicBezTo>
                    <a:pt x="3413" y="11444"/>
                    <a:pt x="3413" y="11444"/>
                    <a:pt x="3413" y="11444"/>
                  </a:cubicBezTo>
                  <a:cubicBezTo>
                    <a:pt x="3413" y="13113"/>
                    <a:pt x="3413" y="13113"/>
                    <a:pt x="3413" y="13113"/>
                  </a:cubicBezTo>
                  <a:cubicBezTo>
                    <a:pt x="8191" y="14829"/>
                    <a:pt x="8191" y="14829"/>
                    <a:pt x="8191" y="14829"/>
                  </a:cubicBezTo>
                  <a:lnTo>
                    <a:pt x="8191" y="13542"/>
                  </a:lnTo>
                  <a:close/>
                  <a:moveTo>
                    <a:pt x="8191" y="8487"/>
                  </a:moveTo>
                  <a:cubicBezTo>
                    <a:pt x="3413" y="6819"/>
                    <a:pt x="3413" y="6819"/>
                    <a:pt x="3413" y="6819"/>
                  </a:cubicBezTo>
                  <a:cubicBezTo>
                    <a:pt x="3413" y="8058"/>
                    <a:pt x="3413" y="8058"/>
                    <a:pt x="3413" y="8058"/>
                  </a:cubicBezTo>
                  <a:cubicBezTo>
                    <a:pt x="8191" y="10156"/>
                    <a:pt x="8191" y="10156"/>
                    <a:pt x="8191" y="10156"/>
                  </a:cubicBezTo>
                  <a:lnTo>
                    <a:pt x="8191" y="8487"/>
                  </a:lnTo>
                  <a:close/>
                  <a:moveTo>
                    <a:pt x="21161" y="477"/>
                  </a:moveTo>
                  <a:cubicBezTo>
                    <a:pt x="20722" y="0"/>
                    <a:pt x="20332" y="0"/>
                    <a:pt x="19893" y="0"/>
                  </a:cubicBezTo>
                  <a:cubicBezTo>
                    <a:pt x="10776" y="3862"/>
                    <a:pt x="10776" y="3862"/>
                    <a:pt x="10776" y="3862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268" y="0"/>
                    <a:pt x="829" y="0"/>
                    <a:pt x="439" y="477"/>
                  </a:cubicBezTo>
                  <a:cubicBezTo>
                    <a:pt x="0" y="477"/>
                    <a:pt x="0" y="906"/>
                    <a:pt x="0" y="1335"/>
                  </a:cubicBezTo>
                  <a:cubicBezTo>
                    <a:pt x="0" y="16546"/>
                    <a:pt x="0" y="16546"/>
                    <a:pt x="0" y="16546"/>
                  </a:cubicBezTo>
                  <a:cubicBezTo>
                    <a:pt x="0" y="16927"/>
                    <a:pt x="0" y="17356"/>
                    <a:pt x="439" y="17356"/>
                  </a:cubicBezTo>
                  <a:cubicBezTo>
                    <a:pt x="10337" y="21171"/>
                    <a:pt x="10337" y="21171"/>
                    <a:pt x="10337" y="21171"/>
                  </a:cubicBezTo>
                  <a:cubicBezTo>
                    <a:pt x="10776" y="21600"/>
                    <a:pt x="10776" y="21600"/>
                    <a:pt x="10776" y="21600"/>
                  </a:cubicBezTo>
                  <a:cubicBezTo>
                    <a:pt x="10776" y="21600"/>
                    <a:pt x="10776" y="21600"/>
                    <a:pt x="10776" y="21171"/>
                  </a:cubicBezTo>
                  <a:cubicBezTo>
                    <a:pt x="11214" y="21171"/>
                    <a:pt x="11214" y="21171"/>
                    <a:pt x="11214" y="21171"/>
                  </a:cubicBezTo>
                  <a:cubicBezTo>
                    <a:pt x="20722" y="17356"/>
                    <a:pt x="20722" y="17356"/>
                    <a:pt x="20722" y="17356"/>
                  </a:cubicBezTo>
                  <a:cubicBezTo>
                    <a:pt x="21161" y="17356"/>
                    <a:pt x="21600" y="16927"/>
                    <a:pt x="21600" y="16546"/>
                  </a:cubicBezTo>
                  <a:cubicBezTo>
                    <a:pt x="21600" y="1335"/>
                    <a:pt x="21600" y="1335"/>
                    <a:pt x="21600" y="1335"/>
                  </a:cubicBezTo>
                  <a:cubicBezTo>
                    <a:pt x="21600" y="906"/>
                    <a:pt x="21600" y="477"/>
                    <a:pt x="21161" y="477"/>
                  </a:cubicBezTo>
                  <a:close/>
                  <a:moveTo>
                    <a:pt x="9508" y="19073"/>
                  </a:moveTo>
                  <a:cubicBezTo>
                    <a:pt x="1707" y="16117"/>
                    <a:pt x="1707" y="16117"/>
                    <a:pt x="1707" y="16117"/>
                  </a:cubicBezTo>
                  <a:cubicBezTo>
                    <a:pt x="1707" y="2575"/>
                    <a:pt x="1707" y="2575"/>
                    <a:pt x="1707" y="2575"/>
                  </a:cubicBezTo>
                  <a:cubicBezTo>
                    <a:pt x="9508" y="5531"/>
                    <a:pt x="9508" y="5531"/>
                    <a:pt x="9508" y="5531"/>
                  </a:cubicBezTo>
                  <a:lnTo>
                    <a:pt x="9508" y="19073"/>
                  </a:lnTo>
                  <a:close/>
                  <a:moveTo>
                    <a:pt x="19893" y="16117"/>
                  </a:moveTo>
                  <a:cubicBezTo>
                    <a:pt x="12092" y="19073"/>
                    <a:pt x="12092" y="19073"/>
                    <a:pt x="12092" y="19073"/>
                  </a:cubicBezTo>
                  <a:cubicBezTo>
                    <a:pt x="12092" y="5531"/>
                    <a:pt x="12092" y="5531"/>
                    <a:pt x="12092" y="5531"/>
                  </a:cubicBezTo>
                  <a:cubicBezTo>
                    <a:pt x="19893" y="2575"/>
                    <a:pt x="19893" y="2575"/>
                    <a:pt x="19893" y="2575"/>
                  </a:cubicBezTo>
                  <a:lnTo>
                    <a:pt x="19893" y="16117"/>
                  </a:lnTo>
                  <a:close/>
                  <a:moveTo>
                    <a:pt x="18138" y="11444"/>
                  </a:moveTo>
                  <a:cubicBezTo>
                    <a:pt x="13360" y="13542"/>
                    <a:pt x="13360" y="13542"/>
                    <a:pt x="13360" y="13542"/>
                  </a:cubicBezTo>
                  <a:cubicBezTo>
                    <a:pt x="13360" y="14829"/>
                    <a:pt x="13360" y="14829"/>
                    <a:pt x="13360" y="14829"/>
                  </a:cubicBezTo>
                  <a:cubicBezTo>
                    <a:pt x="18138" y="13113"/>
                    <a:pt x="18138" y="13113"/>
                    <a:pt x="18138" y="13113"/>
                  </a:cubicBezTo>
                  <a:lnTo>
                    <a:pt x="18138" y="11444"/>
                  </a:lnTo>
                  <a:close/>
                  <a:moveTo>
                    <a:pt x="18138" y="6819"/>
                  </a:moveTo>
                  <a:cubicBezTo>
                    <a:pt x="13360" y="8487"/>
                    <a:pt x="13360" y="8487"/>
                    <a:pt x="13360" y="8487"/>
                  </a:cubicBezTo>
                  <a:cubicBezTo>
                    <a:pt x="13360" y="10156"/>
                    <a:pt x="13360" y="10156"/>
                    <a:pt x="13360" y="10156"/>
                  </a:cubicBezTo>
                  <a:cubicBezTo>
                    <a:pt x="18138" y="8058"/>
                    <a:pt x="18138" y="8058"/>
                    <a:pt x="18138" y="8058"/>
                  </a:cubicBezTo>
                  <a:lnTo>
                    <a:pt x="18138" y="6819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5" name="Shape"/>
            <p:cNvSpPr/>
            <p:nvPr/>
          </p:nvSpPr>
          <p:spPr>
            <a:xfrm>
              <a:off x="734389" y="4670406"/>
              <a:ext cx="350203" cy="3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7" y="10430"/>
                  </a:moveTo>
                  <a:cubicBezTo>
                    <a:pt x="6387" y="11096"/>
                    <a:pt x="7033" y="11762"/>
                    <a:pt x="7033" y="11762"/>
                  </a:cubicBezTo>
                  <a:cubicBezTo>
                    <a:pt x="19734" y="19677"/>
                    <a:pt x="19734" y="19677"/>
                    <a:pt x="19734" y="19677"/>
                  </a:cubicBezTo>
                  <a:cubicBezTo>
                    <a:pt x="20954" y="20268"/>
                    <a:pt x="21600" y="20268"/>
                    <a:pt x="21600" y="19011"/>
                  </a:cubicBezTo>
                  <a:cubicBezTo>
                    <a:pt x="21600" y="2589"/>
                    <a:pt x="21600" y="2589"/>
                    <a:pt x="21600" y="2589"/>
                  </a:cubicBezTo>
                  <a:cubicBezTo>
                    <a:pt x="21600" y="1258"/>
                    <a:pt x="20954" y="666"/>
                    <a:pt x="19734" y="1258"/>
                  </a:cubicBezTo>
                  <a:cubicBezTo>
                    <a:pt x="7033" y="9764"/>
                    <a:pt x="7033" y="9764"/>
                    <a:pt x="7033" y="9764"/>
                  </a:cubicBezTo>
                  <a:lnTo>
                    <a:pt x="6387" y="10430"/>
                  </a:lnTo>
                  <a:close/>
                  <a:moveTo>
                    <a:pt x="0" y="1923"/>
                  </a:moveTo>
                  <a:cubicBezTo>
                    <a:pt x="0" y="19011"/>
                    <a:pt x="0" y="19011"/>
                    <a:pt x="0" y="19011"/>
                  </a:cubicBezTo>
                  <a:cubicBezTo>
                    <a:pt x="0" y="20934"/>
                    <a:pt x="1292" y="21600"/>
                    <a:pt x="2512" y="21600"/>
                  </a:cubicBezTo>
                  <a:cubicBezTo>
                    <a:pt x="4521" y="21600"/>
                    <a:pt x="5741" y="20934"/>
                    <a:pt x="5741" y="19011"/>
                  </a:cubicBezTo>
                  <a:cubicBezTo>
                    <a:pt x="5741" y="1923"/>
                    <a:pt x="5741" y="1923"/>
                    <a:pt x="5741" y="1923"/>
                  </a:cubicBezTo>
                  <a:cubicBezTo>
                    <a:pt x="5741" y="666"/>
                    <a:pt x="4521" y="0"/>
                    <a:pt x="2512" y="0"/>
                  </a:cubicBezTo>
                  <a:cubicBezTo>
                    <a:pt x="1292" y="0"/>
                    <a:pt x="0" y="666"/>
                    <a:pt x="0" y="1923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17" name="Полилиния 99"/>
          <p:cNvSpPr/>
          <p:nvPr/>
        </p:nvSpPr>
        <p:spPr>
          <a:xfrm>
            <a:off x="13235830" y="3050013"/>
            <a:ext cx="609125" cy="103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660" y="282"/>
                </a:lnTo>
                <a:cubicBezTo>
                  <a:pt x="5154" y="500"/>
                  <a:pt x="7886" y="697"/>
                  <a:pt x="10819" y="871"/>
                </a:cubicBezTo>
                <a:lnTo>
                  <a:pt x="18088" y="1215"/>
                </a:lnTo>
                <a:lnTo>
                  <a:pt x="21600" y="21600"/>
                </a:lnTo>
                <a:lnTo>
                  <a:pt x="19382" y="21469"/>
                </a:lnTo>
                <a:cubicBezTo>
                  <a:pt x="16157" y="21233"/>
                  <a:pt x="13240" y="20949"/>
                  <a:pt x="10708" y="20626"/>
                </a:cubicBezTo>
                <a:lnTo>
                  <a:pt x="10421" y="20586"/>
                </a:lnTo>
                <a:close/>
              </a:path>
            </a:pathLst>
          </a:custGeom>
          <a:solidFill>
            <a:srgbClr val="FFFFFF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42" name="Group"/>
          <p:cNvGrpSpPr/>
          <p:nvPr/>
        </p:nvGrpSpPr>
        <p:grpSpPr>
          <a:xfrm>
            <a:off x="13575354" y="5769039"/>
            <a:ext cx="10532925" cy="6888377"/>
            <a:chOff x="0" y="0"/>
            <a:chExt cx="10532923" cy="6888376"/>
          </a:xfrm>
        </p:grpSpPr>
        <p:sp>
          <p:nvSpPr>
            <p:cNvPr id="1218" name="Freeform 8"/>
            <p:cNvSpPr/>
            <p:nvPr/>
          </p:nvSpPr>
          <p:spPr>
            <a:xfrm>
              <a:off x="966803" y="3835641"/>
              <a:ext cx="2665333" cy="139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26" y="14474"/>
                    <a:pt x="2126" y="14474"/>
                    <a:pt x="2126" y="14474"/>
                  </a:cubicBezTo>
                  <a:cubicBezTo>
                    <a:pt x="2160" y="14474"/>
                    <a:pt x="2160" y="14474"/>
                    <a:pt x="2160" y="14474"/>
                  </a:cubicBezTo>
                  <a:cubicBezTo>
                    <a:pt x="2160" y="14474"/>
                    <a:pt x="2160" y="14474"/>
                    <a:pt x="2160" y="14586"/>
                  </a:cubicBezTo>
                  <a:cubicBezTo>
                    <a:pt x="2363" y="15922"/>
                    <a:pt x="2363" y="15922"/>
                    <a:pt x="2363" y="15922"/>
                  </a:cubicBezTo>
                  <a:cubicBezTo>
                    <a:pt x="3139" y="18928"/>
                    <a:pt x="6345" y="21600"/>
                    <a:pt x="10800" y="21600"/>
                  </a:cubicBezTo>
                  <a:cubicBezTo>
                    <a:pt x="15255" y="21600"/>
                    <a:pt x="18461" y="18928"/>
                    <a:pt x="19271" y="15922"/>
                  </a:cubicBezTo>
                  <a:cubicBezTo>
                    <a:pt x="19474" y="14586"/>
                    <a:pt x="19474" y="14586"/>
                    <a:pt x="19474" y="14586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19474" y="14474"/>
                    <a:pt x="19474" y="14474"/>
                    <a:pt x="19474" y="1447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11" y="3229"/>
                    <a:pt x="15255" y="5122"/>
                    <a:pt x="10800" y="5122"/>
                  </a:cubicBezTo>
                  <a:cubicBezTo>
                    <a:pt x="6379" y="5122"/>
                    <a:pt x="1789" y="3229"/>
                    <a:pt x="0" y="0"/>
                  </a:cubicBezTo>
                  <a:close/>
                </a:path>
              </a:pathLst>
            </a:cu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19" name="Freeform 11"/>
            <p:cNvSpPr/>
            <p:nvPr/>
          </p:nvSpPr>
          <p:spPr>
            <a:xfrm>
              <a:off x="319509" y="1574855"/>
              <a:ext cx="3959923" cy="14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90" y="15709"/>
                    <a:pt x="1590" y="15709"/>
                    <a:pt x="1590" y="15709"/>
                  </a:cubicBezTo>
                  <a:cubicBezTo>
                    <a:pt x="2294" y="18655"/>
                    <a:pt x="5883" y="21600"/>
                    <a:pt x="10789" y="21600"/>
                  </a:cubicBezTo>
                  <a:cubicBezTo>
                    <a:pt x="15717" y="21600"/>
                    <a:pt x="19283" y="18655"/>
                    <a:pt x="20010" y="1570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010" y="3491"/>
                    <a:pt x="15286" y="5455"/>
                    <a:pt x="10789" y="5455"/>
                  </a:cubicBezTo>
                  <a:cubicBezTo>
                    <a:pt x="6291" y="5455"/>
                    <a:pt x="1567" y="3491"/>
                    <a:pt x="0" y="0"/>
                  </a:cubicBezTo>
                  <a:close/>
                </a:path>
              </a:pathLst>
            </a:custGeom>
            <a:solidFill>
              <a:srgbClr val="6B909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Freeform 12"/>
            <p:cNvSpPr/>
            <p:nvPr/>
          </p:nvSpPr>
          <p:spPr>
            <a:xfrm>
              <a:off x="0" y="438538"/>
              <a:ext cx="4600595" cy="143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0" y="5508"/>
                  </a:moveTo>
                  <a:cubicBezTo>
                    <a:pt x="7799" y="5508"/>
                    <a:pt x="4985" y="4752"/>
                    <a:pt x="2873" y="3348"/>
                  </a:cubicBezTo>
                  <a:cubicBezTo>
                    <a:pt x="1486" y="2376"/>
                    <a:pt x="508" y="1296"/>
                    <a:pt x="0" y="0"/>
                  </a:cubicBezTo>
                  <a:cubicBezTo>
                    <a:pt x="1368" y="15660"/>
                    <a:pt x="1368" y="15660"/>
                    <a:pt x="1368" y="15660"/>
                  </a:cubicBezTo>
                  <a:cubicBezTo>
                    <a:pt x="2111" y="18684"/>
                    <a:pt x="5786" y="21600"/>
                    <a:pt x="10790" y="21600"/>
                  </a:cubicBezTo>
                  <a:cubicBezTo>
                    <a:pt x="15814" y="21600"/>
                    <a:pt x="19469" y="18684"/>
                    <a:pt x="20212" y="1566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134" y="3564"/>
                    <a:pt x="15345" y="5508"/>
                    <a:pt x="10790" y="5508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Freeform 13"/>
            <p:cNvSpPr/>
            <p:nvPr/>
          </p:nvSpPr>
          <p:spPr>
            <a:xfrm>
              <a:off x="642329" y="2702111"/>
              <a:ext cx="3314284" cy="141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473"/>
                    <a:pt x="1764" y="14473"/>
                    <a:pt x="1764" y="14473"/>
                  </a:cubicBezTo>
                  <a:cubicBezTo>
                    <a:pt x="1764" y="14583"/>
                    <a:pt x="1764" y="14583"/>
                    <a:pt x="1764" y="14583"/>
                  </a:cubicBezTo>
                  <a:cubicBezTo>
                    <a:pt x="1899" y="15570"/>
                    <a:pt x="1899" y="15570"/>
                    <a:pt x="1899" y="15570"/>
                  </a:cubicBezTo>
                  <a:cubicBezTo>
                    <a:pt x="2578" y="18640"/>
                    <a:pt x="5997" y="21600"/>
                    <a:pt x="10800" y="21600"/>
                  </a:cubicBezTo>
                  <a:cubicBezTo>
                    <a:pt x="15630" y="21600"/>
                    <a:pt x="19049" y="18640"/>
                    <a:pt x="19728" y="15570"/>
                  </a:cubicBezTo>
                  <a:cubicBezTo>
                    <a:pt x="19863" y="14583"/>
                    <a:pt x="19863" y="14583"/>
                    <a:pt x="19863" y="1458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19863" y="14473"/>
                    <a:pt x="19863" y="14473"/>
                    <a:pt x="19863" y="1447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45" y="3399"/>
                    <a:pt x="15250" y="5263"/>
                    <a:pt x="10800" y="5263"/>
                  </a:cubicBezTo>
                  <a:cubicBezTo>
                    <a:pt x="6350" y="5263"/>
                    <a:pt x="1682" y="3399"/>
                    <a:pt x="0" y="0"/>
                  </a:cubicBezTo>
                  <a:close/>
                </a:path>
              </a:pathLst>
            </a:custGeom>
            <a:solidFill>
              <a:srgbClr val="390608">
                <a:alpha val="67831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2" name="Oval 14"/>
            <p:cNvSpPr/>
            <p:nvPr/>
          </p:nvSpPr>
          <p:spPr>
            <a:xfrm>
              <a:off x="38272" y="0"/>
              <a:ext cx="4527368" cy="737673"/>
            </a:xfrm>
            <a:prstGeom prst="ellipse">
              <a:avLst/>
            </a:prstGeom>
            <a:solidFill>
              <a:srgbClr val="284553">
                <a:alpha val="91093"/>
              </a:srgbClr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3" name="GITHUB"/>
            <p:cNvSpPr txBox="1"/>
            <p:nvPr/>
          </p:nvSpPr>
          <p:spPr>
            <a:xfrm>
              <a:off x="1600075" y="3319969"/>
              <a:ext cx="142584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GITHUB</a:t>
              </a:r>
            </a:p>
          </p:txBody>
        </p:sp>
        <p:sp>
          <p:nvSpPr>
            <p:cNvPr id="1224" name="DOCKER"/>
            <p:cNvSpPr txBox="1"/>
            <p:nvPr/>
          </p:nvSpPr>
          <p:spPr>
            <a:xfrm>
              <a:off x="1554142" y="4388885"/>
              <a:ext cx="151771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25" name="COMMENTED SCRIPT"/>
            <p:cNvSpPr txBox="1"/>
            <p:nvPr/>
          </p:nvSpPr>
          <p:spPr>
            <a:xfrm>
              <a:off x="527462" y="974702"/>
              <a:ext cx="357107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COMMENTED SCRIPT</a:t>
              </a:r>
            </a:p>
          </p:txBody>
        </p:sp>
        <p:sp>
          <p:nvSpPr>
            <p:cNvPr id="1226" name="RMARKDOWN"/>
            <p:cNvSpPr txBox="1"/>
            <p:nvPr/>
          </p:nvSpPr>
          <p:spPr>
            <a:xfrm>
              <a:off x="1121897" y="2147336"/>
              <a:ext cx="23822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227" name="REPRODUCIBILITY"/>
            <p:cNvSpPr txBox="1"/>
            <p:nvPr/>
          </p:nvSpPr>
          <p:spPr>
            <a:xfrm>
              <a:off x="496836" y="6329576"/>
              <a:ext cx="36069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  <p:sp>
          <p:nvSpPr>
            <p:cNvPr id="1228" name="Recall your own code"/>
            <p:cNvSpPr txBox="1"/>
            <p:nvPr/>
          </p:nvSpPr>
          <p:spPr>
            <a:xfrm>
              <a:off x="5838575" y="930210"/>
              <a:ext cx="46285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Recall your own code</a:t>
              </a:r>
            </a:p>
          </p:txBody>
        </p:sp>
        <p:sp>
          <p:nvSpPr>
            <p:cNvPr id="1229" name="Прямая соединительная линия 70"/>
            <p:cNvSpPr/>
            <p:nvPr/>
          </p:nvSpPr>
          <p:spPr>
            <a:xfrm flipH="1">
              <a:off x="4036603" y="3332989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0" name="Прямая соединительная линия 70"/>
            <p:cNvSpPr/>
            <p:nvPr/>
          </p:nvSpPr>
          <p:spPr>
            <a:xfrm flipH="1">
              <a:off x="3712896" y="4397853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1" name="Прямая соединительная линия 70"/>
            <p:cNvSpPr/>
            <p:nvPr/>
          </p:nvSpPr>
          <p:spPr>
            <a:xfrm flipH="1" flipV="1">
              <a:off x="4647687" y="1203260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2" name="Прямая соединительная линия 70"/>
            <p:cNvSpPr/>
            <p:nvPr/>
          </p:nvSpPr>
          <p:spPr>
            <a:xfrm flipH="1">
              <a:off x="4366803" y="2268125"/>
              <a:ext cx="88026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ash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33" name="Flexible report making"/>
            <p:cNvSpPr txBox="1"/>
            <p:nvPr/>
          </p:nvSpPr>
          <p:spPr>
            <a:xfrm>
              <a:off x="5511125" y="1986502"/>
              <a:ext cx="404290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Flexible report making</a:t>
              </a:r>
            </a:p>
          </p:txBody>
        </p:sp>
        <p:sp>
          <p:nvSpPr>
            <p:cNvPr id="1234" name="Sharing &amp; version control"/>
            <p:cNvSpPr txBox="1"/>
            <p:nvPr/>
          </p:nvSpPr>
          <p:spPr>
            <a:xfrm>
              <a:off x="5208903" y="3059939"/>
              <a:ext cx="532402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Sharing &amp; version control</a:t>
              </a:r>
            </a:p>
          </p:txBody>
        </p:sp>
        <p:sp>
          <p:nvSpPr>
            <p:cNvPr id="1235" name="R environment control"/>
            <p:cNvSpPr txBox="1"/>
            <p:nvPr/>
          </p:nvSpPr>
          <p:spPr>
            <a:xfrm>
              <a:off x="4899871" y="4112103"/>
              <a:ext cx="385148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environment control</a:t>
              </a:r>
            </a:p>
          </p:txBody>
        </p:sp>
        <p:sp>
          <p:nvSpPr>
            <p:cNvPr id="1236" name="Line"/>
            <p:cNvSpPr/>
            <p:nvPr/>
          </p:nvSpPr>
          <p:spPr>
            <a:xfrm flipV="1">
              <a:off x="2287598" y="5551291"/>
              <a:ext cx="1" cy="55880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Connection Line"/>
            <p:cNvSpPr/>
            <p:nvPr/>
          </p:nvSpPr>
          <p:spPr>
            <a:xfrm>
              <a:off x="2164021" y="5943253"/>
              <a:ext cx="247122" cy="17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21600" y="642"/>
                  </a:moveTo>
                  <a:cubicBezTo>
                    <a:pt x="14267" y="21600"/>
                    <a:pt x="7067" y="2138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238" name="Полилиния 100"/>
            <p:cNvSpPr/>
            <p:nvPr/>
          </p:nvSpPr>
          <p:spPr>
            <a:xfrm rot="180000">
              <a:off x="451795" y="699694"/>
              <a:ext cx="869258" cy="10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58" y="343"/>
                  </a:lnTo>
                  <a:cubicBezTo>
                    <a:pt x="7325" y="840"/>
                    <a:pt x="12883" y="1243"/>
                    <a:pt x="19054" y="1521"/>
                  </a:cubicBezTo>
                  <a:lnTo>
                    <a:pt x="19247" y="1527"/>
                  </a:lnTo>
                  <a:lnTo>
                    <a:pt x="21600" y="21600"/>
                  </a:lnTo>
                  <a:lnTo>
                    <a:pt x="20021" y="21463"/>
                  </a:lnTo>
                  <a:cubicBezTo>
                    <a:pt x="15410" y="21011"/>
                    <a:pt x="11265" y="20400"/>
                    <a:pt x="7772" y="19665"/>
                  </a:cubicBezTo>
                  <a:lnTo>
                    <a:pt x="6689" y="1941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Полилиния 99"/>
            <p:cNvSpPr/>
            <p:nvPr/>
          </p:nvSpPr>
          <p:spPr>
            <a:xfrm rot="300000">
              <a:off x="709488" y="1832808"/>
              <a:ext cx="665680" cy="9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0" name="Полилиния 98"/>
            <p:cNvSpPr/>
            <p:nvPr/>
          </p:nvSpPr>
          <p:spPr>
            <a:xfrm rot="240000">
              <a:off x="1156734" y="4046643"/>
              <a:ext cx="280653" cy="90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" y="199"/>
                  </a:lnTo>
                  <a:cubicBezTo>
                    <a:pt x="5113" y="437"/>
                    <a:pt x="8430" y="653"/>
                    <a:pt x="11990" y="843"/>
                  </a:cubicBezTo>
                  <a:lnTo>
                    <a:pt x="15384" y="988"/>
                  </a:lnTo>
                  <a:lnTo>
                    <a:pt x="21600" y="21600"/>
                  </a:lnTo>
                  <a:lnTo>
                    <a:pt x="21102" y="21562"/>
                  </a:lnTo>
                  <a:lnTo>
                    <a:pt x="18890" y="21319"/>
                  </a:lnTo>
                  <a:close/>
                </a:path>
              </a:pathLst>
            </a:custGeom>
            <a:solidFill>
              <a:srgbClr val="FFFFFF">
                <a:alpha val="235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1" name="Полилиния 99"/>
            <p:cNvSpPr/>
            <p:nvPr/>
          </p:nvSpPr>
          <p:spPr>
            <a:xfrm rot="120000">
              <a:off x="1010918" y="2932216"/>
              <a:ext cx="368890" cy="9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60" y="282"/>
                  </a:lnTo>
                  <a:cubicBezTo>
                    <a:pt x="5154" y="500"/>
                    <a:pt x="7886" y="697"/>
                    <a:pt x="10819" y="871"/>
                  </a:cubicBezTo>
                  <a:lnTo>
                    <a:pt x="18088" y="1215"/>
                  </a:lnTo>
                  <a:lnTo>
                    <a:pt x="21600" y="21600"/>
                  </a:lnTo>
                  <a:lnTo>
                    <a:pt x="19382" y="21469"/>
                  </a:lnTo>
                  <a:cubicBezTo>
                    <a:pt x="16157" y="21233"/>
                    <a:pt x="13240" y="20949"/>
                    <a:pt x="10708" y="20626"/>
                  </a:cubicBezTo>
                  <a:lnTo>
                    <a:pt x="10421" y="20586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3" name="Line"/>
          <p:cNvSpPr/>
          <p:nvPr/>
        </p:nvSpPr>
        <p:spPr>
          <a:xfrm flipH="1" flipV="1">
            <a:off x="1394369" y="4519410"/>
            <a:ext cx="21811160" cy="1"/>
          </a:xfrm>
          <a:prstGeom prst="line">
            <a:avLst/>
          </a:prstGeom>
          <a:ln w="25400">
            <a:solidFill>
              <a:srgbClr val="355B6E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4" name="2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2" animBg="1" advAuto="0"/>
      <p:bldP spid="1242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Rectangle"/>
          <p:cNvSpPr/>
          <p:nvPr/>
        </p:nvSpPr>
        <p:spPr>
          <a:xfrm>
            <a:off x="15939949" y="-18444"/>
            <a:ext cx="8512137" cy="1375288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51" name="Group"/>
          <p:cNvGrpSpPr/>
          <p:nvPr/>
        </p:nvGrpSpPr>
        <p:grpSpPr>
          <a:xfrm>
            <a:off x="16422226" y="5698281"/>
            <a:ext cx="7547584" cy="4432405"/>
            <a:chOff x="0" y="0"/>
            <a:chExt cx="7547582" cy="4432403"/>
          </a:xfrm>
        </p:grpSpPr>
        <p:sp>
          <p:nvSpPr>
            <p:cNvPr id="1248" name="R SCRIPT &amp; RMARKDOWN"/>
            <p:cNvSpPr txBox="1"/>
            <p:nvPr/>
          </p:nvSpPr>
          <p:spPr>
            <a:xfrm>
              <a:off x="338646" y="875374"/>
              <a:ext cx="6686481" cy="355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SCRIPT &amp; RMARKDOWN</a:t>
              </a:r>
            </a:p>
          </p:txBody>
        </p:sp>
        <p:sp>
          <p:nvSpPr>
            <p:cNvPr id="1249" name="https://www.markdowntutorial.com/"/>
            <p:cNvSpPr txBox="1"/>
            <p:nvPr/>
          </p:nvSpPr>
          <p:spPr>
            <a:xfrm>
              <a:off x="1318220" y="0"/>
              <a:ext cx="6229362" cy="78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250" name="Line"/>
            <p:cNvSpPr/>
            <p:nvPr/>
          </p:nvSpPr>
          <p:spPr>
            <a:xfrm>
              <a:off x="0" y="226568"/>
              <a:ext cx="1063115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1493660" y="1126939"/>
            <a:ext cx="12322134" cy="4770151"/>
            <a:chOff x="-124" y="0"/>
            <a:chExt cx="12322132" cy="4770149"/>
          </a:xfrm>
        </p:grpSpPr>
        <p:pic>
          <p:nvPicPr>
            <p:cNvPr id="1252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3"/>
            <a:srcRect l="70942" t="32329" r="11957" b="32774"/>
            <a:stretch>
              <a:fillRect/>
            </a:stretch>
          </p:blipFill>
          <p:spPr>
            <a:xfrm>
              <a:off x="-125" y="420214"/>
              <a:ext cx="2059385" cy="2424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pic>
          <p:nvPicPr>
            <p:cNvPr id="1253" name="080817c8ebd3bd82290009eebdd2b971.jpg" descr="080817c8ebd3bd82290009eebdd2b971.jpg"/>
            <p:cNvPicPr>
              <a:picLocks noChangeAspect="1"/>
            </p:cNvPicPr>
            <p:nvPr/>
          </p:nvPicPr>
          <p:blipFill>
            <a:blip r:embed="rId4"/>
            <a:srcRect l="51189" t="32774" r="31866" b="33454"/>
            <a:stretch>
              <a:fillRect/>
            </a:stretch>
          </p:blipFill>
          <p:spPr>
            <a:xfrm>
              <a:off x="1136647" y="2371040"/>
              <a:ext cx="2086373" cy="239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798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798" y="0"/>
                  </a:lnTo>
                  <a:close/>
                </a:path>
              </a:pathLst>
            </a:custGeom>
            <a:ln w="38100" cap="flat">
              <a:solidFill>
                <a:srgbClr val="390622">
                  <a:alpha val="67831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254" name="Прямая соединительная линия 84"/>
            <p:cNvSpPr/>
            <p:nvPr/>
          </p:nvSpPr>
          <p:spPr>
            <a:xfrm>
              <a:off x="1046472" y="240453"/>
              <a:ext cx="2780948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5" name="Circle"/>
            <p:cNvSpPr/>
            <p:nvPr/>
          </p:nvSpPr>
          <p:spPr>
            <a:xfrm>
              <a:off x="3772480" y="804798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Circle"/>
            <p:cNvSpPr/>
            <p:nvPr/>
          </p:nvSpPr>
          <p:spPr>
            <a:xfrm>
              <a:off x="3772480" y="1441915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A markup language…"/>
            <p:cNvSpPr txBox="1"/>
            <p:nvPr/>
          </p:nvSpPr>
          <p:spPr>
            <a:xfrm>
              <a:off x="4195462" y="-1"/>
              <a:ext cx="5661175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 markup language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Plain text format 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Converted into HTML, PDF, LATEX</a:t>
              </a:r>
            </a:p>
          </p:txBody>
        </p:sp>
        <p:sp>
          <p:nvSpPr>
            <p:cNvPr id="1258" name="Circle"/>
            <p:cNvSpPr/>
            <p:nvPr/>
          </p:nvSpPr>
          <p:spPr>
            <a:xfrm>
              <a:off x="6109281" y="3504173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Circle"/>
            <p:cNvSpPr/>
            <p:nvPr/>
          </p:nvSpPr>
          <p:spPr>
            <a:xfrm>
              <a:off x="6109281" y="4141290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Finds code embedded in text…"/>
            <p:cNvSpPr txBox="1"/>
            <p:nvPr/>
          </p:nvSpPr>
          <p:spPr>
            <a:xfrm>
              <a:off x="6515329" y="2699374"/>
              <a:ext cx="5806679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Finds code embedded in text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Evaluates the code</a:t>
              </a:r>
            </a:p>
            <a:p>
              <a:pPr>
                <a:lnSpc>
                  <a:spcPct val="140000"/>
                </a:lnSpc>
                <a:defRPr sz="28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“Knits” the results into the document</a:t>
              </a:r>
            </a:p>
          </p:txBody>
        </p:sp>
        <p:sp>
          <p:nvSpPr>
            <p:cNvPr id="1261" name="Прямая соединительная линия 84"/>
            <p:cNvSpPr/>
            <p:nvPr/>
          </p:nvSpPr>
          <p:spPr>
            <a:xfrm>
              <a:off x="3379038" y="2975186"/>
              <a:ext cx="2780949" cy="1"/>
            </a:xfrm>
            <a:prstGeom prst="line">
              <a:avLst/>
            </a:prstGeom>
            <a:noFill/>
            <a:ln w="38100" cap="flat">
              <a:solidFill>
                <a:srgbClr val="390622">
                  <a:alpha val="67831"/>
                </a:srgbClr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sp>
        <p:nvSpPr>
          <p:cNvPr id="1263" name="Rectangle"/>
          <p:cNvSpPr/>
          <p:nvPr/>
        </p:nvSpPr>
        <p:spPr>
          <a:xfrm>
            <a:off x="1076286" y="6846682"/>
            <a:ext cx="14117413" cy="22636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225653" y="8073633"/>
            <a:ext cx="8409288" cy="4751313"/>
            <a:chOff x="0" y="0"/>
            <a:chExt cx="8409286" cy="4751312"/>
          </a:xfrm>
        </p:grpSpPr>
        <p:grpSp>
          <p:nvGrpSpPr>
            <p:cNvPr id="1266" name="Group"/>
            <p:cNvGrpSpPr/>
            <p:nvPr/>
          </p:nvGrpSpPr>
          <p:grpSpPr>
            <a:xfrm>
              <a:off x="0" y="1917757"/>
              <a:ext cx="3103378" cy="1585437"/>
              <a:chOff x="0" y="0"/>
              <a:chExt cx="3103377" cy="1585436"/>
            </a:xfrm>
          </p:grpSpPr>
          <p:sp>
            <p:nvSpPr>
              <p:cNvPr id="1264" name="Freeform 16"/>
              <p:cNvSpPr/>
              <p:nvPr/>
            </p:nvSpPr>
            <p:spPr>
              <a:xfrm flipH="1">
                <a:off x="33431" y="1142985"/>
                <a:ext cx="441772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65" name="Freeform 17"/>
              <p:cNvSpPr/>
              <p:nvPr/>
            </p:nvSpPr>
            <p:spPr>
              <a:xfrm flipH="1">
                <a:off x="0" y="-1"/>
                <a:ext cx="3103378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67" name="Rectangle 20"/>
            <p:cNvSpPr txBox="1"/>
            <p:nvPr/>
          </p:nvSpPr>
          <p:spPr>
            <a:xfrm>
              <a:off x="205667" y="2377373"/>
              <a:ext cx="2456614" cy="615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.Rmd SCRIPT</a:t>
              </a:r>
            </a:p>
          </p:txBody>
        </p:sp>
        <p:sp>
          <p:nvSpPr>
            <p:cNvPr id="1268" name="Circle"/>
            <p:cNvSpPr/>
            <p:nvPr/>
          </p:nvSpPr>
          <p:spPr>
            <a:xfrm>
              <a:off x="3257987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3257987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3257987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Reports for yourself…"/>
            <p:cNvSpPr txBox="1"/>
            <p:nvPr/>
          </p:nvSpPr>
          <p:spPr>
            <a:xfrm>
              <a:off x="3534570" y="2960612"/>
              <a:ext cx="4874717" cy="179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yourself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Reports for collaborators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Tutorials</a:t>
              </a:r>
            </a:p>
          </p:txBody>
        </p:sp>
        <p:sp>
          <p:nvSpPr>
            <p:cNvPr id="1272" name="USE FOR"/>
            <p:cNvSpPr txBox="1"/>
            <p:nvPr/>
          </p:nvSpPr>
          <p:spPr>
            <a:xfrm>
              <a:off x="3529589" y="2370443"/>
              <a:ext cx="181283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73" name="HOW TO"/>
            <p:cNvSpPr txBox="1"/>
            <p:nvPr/>
          </p:nvSpPr>
          <p:spPr>
            <a:xfrm>
              <a:off x="3531945" y="0"/>
              <a:ext cx="177636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  <p:sp>
          <p:nvSpPr>
            <p:cNvPr id="1274" name="Write text as normal…"/>
            <p:cNvSpPr txBox="1"/>
            <p:nvPr/>
          </p:nvSpPr>
          <p:spPr>
            <a:xfrm>
              <a:off x="3534570" y="620579"/>
              <a:ext cx="487471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text as normal</a:t>
              </a:r>
            </a:p>
            <a:p>
              <a:pPr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Embed code ```{r} my.code```</a:t>
              </a:r>
            </a:p>
          </p:txBody>
        </p:sp>
        <p:sp>
          <p:nvSpPr>
            <p:cNvPr id="1275" name="Circle"/>
            <p:cNvSpPr/>
            <p:nvPr/>
          </p:nvSpPr>
          <p:spPr>
            <a:xfrm>
              <a:off x="3257987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3257987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241017" y="8353033"/>
            <a:ext cx="8603874" cy="4275223"/>
            <a:chOff x="0" y="279399"/>
            <a:chExt cx="8603872" cy="4275221"/>
          </a:xfrm>
        </p:grpSpPr>
        <p:grpSp>
          <p:nvGrpSpPr>
            <p:cNvPr id="1280" name="Group"/>
            <p:cNvGrpSpPr/>
            <p:nvPr/>
          </p:nvGrpSpPr>
          <p:grpSpPr>
            <a:xfrm>
              <a:off x="5509706" y="497339"/>
              <a:ext cx="3094167" cy="1585437"/>
              <a:chOff x="0" y="0"/>
              <a:chExt cx="3094166" cy="1585436"/>
            </a:xfrm>
          </p:grpSpPr>
          <p:sp>
            <p:nvSpPr>
              <p:cNvPr id="1278" name="Freeform 16"/>
              <p:cNvSpPr/>
              <p:nvPr/>
            </p:nvSpPr>
            <p:spPr>
              <a:xfrm>
                <a:off x="2620374" y="1142985"/>
                <a:ext cx="440460" cy="44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97"/>
                    </a:moveTo>
                    <a:cubicBezTo>
                      <a:pt x="18234" y="17074"/>
                      <a:pt x="9818" y="21600"/>
                      <a:pt x="0" y="21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18" y="0"/>
                      <a:pt x="18234" y="4526"/>
                      <a:pt x="21600" y="106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5020C">
                      <a:alpha val="67831"/>
                    </a:srgbClr>
                  </a:gs>
                  <a:gs pos="50795">
                    <a:srgbClr val="390622">
                      <a:alpha val="67831"/>
                    </a:srgbClr>
                  </a:gs>
                  <a:gs pos="100000">
                    <a:srgbClr val="6E0C41">
                      <a:alpha val="67831"/>
                    </a:srgbClr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390622">
                        <a:alpha val="67831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79" name="Freeform 17"/>
              <p:cNvSpPr/>
              <p:nvPr/>
            </p:nvSpPr>
            <p:spPr>
              <a:xfrm>
                <a:off x="0" y="-1"/>
                <a:ext cx="3094167" cy="1474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422" extrusionOk="0">
                    <a:moveTo>
                      <a:pt x="6939" y="312"/>
                    </a:moveTo>
                    <a:cubicBezTo>
                      <a:pt x="7336" y="862"/>
                      <a:pt x="7336" y="1841"/>
                      <a:pt x="6979" y="2392"/>
                    </a:cubicBezTo>
                    <a:cubicBezTo>
                      <a:pt x="6462" y="3126"/>
                      <a:pt x="6462" y="3126"/>
                      <a:pt x="6462" y="3126"/>
                    </a:cubicBezTo>
                    <a:cubicBezTo>
                      <a:pt x="18215" y="3126"/>
                      <a:pt x="18215" y="3126"/>
                      <a:pt x="18215" y="3126"/>
                    </a:cubicBezTo>
                    <a:cubicBezTo>
                      <a:pt x="20042" y="3126"/>
                      <a:pt x="21511" y="5451"/>
                      <a:pt x="21511" y="8266"/>
                    </a:cubicBezTo>
                    <a:cubicBezTo>
                      <a:pt x="21511" y="17934"/>
                      <a:pt x="21511" y="17934"/>
                      <a:pt x="21511" y="17934"/>
                    </a:cubicBezTo>
                    <a:cubicBezTo>
                      <a:pt x="21511" y="18607"/>
                      <a:pt x="21432" y="19219"/>
                      <a:pt x="21273" y="19770"/>
                    </a:cubicBezTo>
                    <a:cubicBezTo>
                      <a:pt x="21114" y="20382"/>
                      <a:pt x="20876" y="20932"/>
                      <a:pt x="20598" y="21422"/>
                    </a:cubicBezTo>
                    <a:cubicBezTo>
                      <a:pt x="21154" y="20504"/>
                      <a:pt x="21154" y="19097"/>
                      <a:pt x="20598" y="18179"/>
                    </a:cubicBezTo>
                    <a:cubicBezTo>
                      <a:pt x="20002" y="17200"/>
                      <a:pt x="19168" y="16588"/>
                      <a:pt x="18215" y="16588"/>
                    </a:cubicBezTo>
                    <a:cubicBezTo>
                      <a:pt x="6542" y="16588"/>
                      <a:pt x="6542" y="16588"/>
                      <a:pt x="6542" y="16588"/>
                    </a:cubicBezTo>
                    <a:cubicBezTo>
                      <a:pt x="6939" y="17261"/>
                      <a:pt x="6939" y="17261"/>
                      <a:pt x="6939" y="17261"/>
                    </a:cubicBezTo>
                    <a:cubicBezTo>
                      <a:pt x="7296" y="17812"/>
                      <a:pt x="7336" y="18791"/>
                      <a:pt x="6939" y="19342"/>
                    </a:cubicBezTo>
                    <a:cubicBezTo>
                      <a:pt x="6780" y="19586"/>
                      <a:pt x="6542" y="19709"/>
                      <a:pt x="6343" y="19709"/>
                    </a:cubicBezTo>
                    <a:cubicBezTo>
                      <a:pt x="6105" y="19709"/>
                      <a:pt x="5867" y="19525"/>
                      <a:pt x="5668" y="19280"/>
                    </a:cubicBezTo>
                    <a:cubicBezTo>
                      <a:pt x="268" y="10836"/>
                      <a:pt x="268" y="10836"/>
                      <a:pt x="268" y="10836"/>
                    </a:cubicBezTo>
                    <a:cubicBezTo>
                      <a:pt x="-89" y="10285"/>
                      <a:pt x="-89" y="9429"/>
                      <a:pt x="268" y="8878"/>
                    </a:cubicBezTo>
                    <a:cubicBezTo>
                      <a:pt x="5629" y="434"/>
                      <a:pt x="5629" y="434"/>
                      <a:pt x="5629" y="434"/>
                    </a:cubicBezTo>
                    <a:cubicBezTo>
                      <a:pt x="5986" y="-56"/>
                      <a:pt x="6582" y="-178"/>
                      <a:pt x="6939" y="312"/>
                    </a:cubicBezTo>
                    <a:close/>
                  </a:path>
                </a:pathLst>
              </a:custGeom>
              <a:solidFill>
                <a:srgbClr val="390622">
                  <a:alpha val="6783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81" name="Rectangle 20"/>
            <p:cNvSpPr txBox="1"/>
            <p:nvPr/>
          </p:nvSpPr>
          <p:spPr>
            <a:xfrm>
              <a:off x="6302788" y="956178"/>
              <a:ext cx="1891767" cy="457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914400"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.R SCRIPT</a:t>
              </a:r>
            </a:p>
          </p:txBody>
        </p:sp>
        <p:sp>
          <p:nvSpPr>
            <p:cNvPr id="1282" name="Circle"/>
            <p:cNvSpPr/>
            <p:nvPr/>
          </p:nvSpPr>
          <p:spPr>
            <a:xfrm>
              <a:off x="4949048" y="44217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4954401" y="32152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4949048" y="3824879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5" name="Testing new code…"/>
            <p:cNvSpPr/>
            <p:nvPr/>
          </p:nvSpPr>
          <p:spPr>
            <a:xfrm>
              <a:off x="0" y="3855962"/>
              <a:ext cx="46703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Testing new code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Big data analysis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Software development</a:t>
              </a:r>
            </a:p>
          </p:txBody>
        </p:sp>
        <p:sp>
          <p:nvSpPr>
            <p:cNvPr id="1286" name="USE FOR"/>
            <p:cNvSpPr/>
            <p:nvPr/>
          </p:nvSpPr>
          <p:spPr>
            <a:xfrm>
              <a:off x="2856055" y="2694649"/>
              <a:ext cx="1814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USE FOR</a:t>
              </a:r>
            </a:p>
          </p:txBody>
        </p:sp>
        <p:sp>
          <p:nvSpPr>
            <p:cNvPr id="1287" name="Circle"/>
            <p:cNvSpPr/>
            <p:nvPr/>
          </p:nvSpPr>
          <p:spPr>
            <a:xfrm>
              <a:off x="4986811" y="14177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4986811" y="808157"/>
              <a:ext cx="121974" cy="132843"/>
            </a:xfrm>
            <a:prstGeom prst="ellipse">
              <a:avLst/>
            </a:prstGeom>
            <a:solidFill>
              <a:srgbClr val="390622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9" name="Write code as normal…"/>
            <p:cNvSpPr/>
            <p:nvPr/>
          </p:nvSpPr>
          <p:spPr>
            <a:xfrm>
              <a:off x="87248" y="1484179"/>
              <a:ext cx="46703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Write code as normal</a:t>
              </a:r>
            </a:p>
            <a:p>
              <a:pPr algn="r">
                <a:lnSpc>
                  <a:spcPct val="140000"/>
                </a:lnSpc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Comment text with #</a:t>
              </a:r>
            </a:p>
          </p:txBody>
        </p:sp>
        <p:sp>
          <p:nvSpPr>
            <p:cNvPr id="1290" name="HOW TO"/>
            <p:cNvSpPr/>
            <p:nvPr/>
          </p:nvSpPr>
          <p:spPr>
            <a:xfrm>
              <a:off x="2980972" y="279399"/>
              <a:ext cx="16893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HOW TO</a:t>
              </a:r>
            </a:p>
          </p:txBody>
        </p:sp>
      </p:grpSp>
      <p:sp>
        <p:nvSpPr>
          <p:cNvPr id="1292" name="2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2" animBg="1" advAuto="0"/>
      <p:bldP spid="129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Rectangle"/>
          <p:cNvSpPr/>
          <p:nvPr/>
        </p:nvSpPr>
        <p:spPr>
          <a:xfrm>
            <a:off x="-30125" y="-498825"/>
            <a:ext cx="24431550" cy="3742308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95" name="REPRODUCIBLE ANALYSIS"/>
          <p:cNvSpPr txBox="1"/>
          <p:nvPr/>
        </p:nvSpPr>
        <p:spPr>
          <a:xfrm>
            <a:off x="2125926" y="4586270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grpSp>
        <p:nvGrpSpPr>
          <p:cNvPr id="1300" name="Group"/>
          <p:cNvGrpSpPr/>
          <p:nvPr/>
        </p:nvGrpSpPr>
        <p:grpSpPr>
          <a:xfrm>
            <a:off x="1624748" y="3371951"/>
            <a:ext cx="21121804" cy="10041642"/>
            <a:chOff x="0" y="0"/>
            <a:chExt cx="21121802" cy="10041641"/>
          </a:xfrm>
        </p:grpSpPr>
        <p:pic>
          <p:nvPicPr>
            <p:cNvPr id="1296" name="Screenshot 2020-09-14 at 15.29.23.png" descr="Screenshot 2020-09-14 at 15.29.2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65" y="362228"/>
              <a:ext cx="10208929" cy="931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Rounded Rectangle"/>
            <p:cNvSpPr/>
            <p:nvPr/>
          </p:nvSpPr>
          <p:spPr>
            <a:xfrm>
              <a:off x="0" y="0"/>
              <a:ext cx="10844859" cy="10041642"/>
            </a:xfrm>
            <a:prstGeom prst="roundRect">
              <a:avLst>
                <a:gd name="adj" fmla="val 11625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298" name="Screenshot 2020-09-14 at 15.31.26.png" descr="Screenshot 2020-09-14 at 15.31.26.png"/>
            <p:cNvPicPr>
              <a:picLocks noChangeAspect="1"/>
            </p:cNvPicPr>
            <p:nvPr/>
          </p:nvPicPr>
          <p:blipFill>
            <a:blip r:embed="rId4"/>
            <a:srcRect t="301"/>
            <a:stretch>
              <a:fillRect/>
            </a:stretch>
          </p:blipFill>
          <p:spPr>
            <a:xfrm>
              <a:off x="11380264" y="488520"/>
              <a:ext cx="9559499" cy="9292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9" name="Rounded Rectangle"/>
            <p:cNvSpPr/>
            <p:nvPr/>
          </p:nvSpPr>
          <p:spPr>
            <a:xfrm>
              <a:off x="11185566" y="0"/>
              <a:ext cx="9936237" cy="10041642"/>
            </a:xfrm>
            <a:prstGeom prst="roundRect">
              <a:avLst>
                <a:gd name="adj" fmla="val 11749"/>
              </a:avLst>
            </a:prstGeom>
            <a:noFill/>
            <a:ln w="25400" cap="flat">
              <a:solidFill>
                <a:srgbClr val="355B6E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985798" y="854334"/>
            <a:ext cx="9486171" cy="3476189"/>
            <a:chOff x="0" y="-211"/>
            <a:chExt cx="9486170" cy="3476188"/>
          </a:xfrm>
        </p:grpSpPr>
        <p:sp>
          <p:nvSpPr>
            <p:cNvPr id="1301" name="RMARKDOWN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</a:t>
              </a:r>
            </a:p>
          </p:txBody>
        </p:sp>
        <p:sp>
          <p:nvSpPr>
            <p:cNvPr id="1302" name="https://www.markdowntutorial.com/"/>
            <p:cNvSpPr txBox="1"/>
            <p:nvPr/>
          </p:nvSpPr>
          <p:spPr>
            <a:xfrm>
              <a:off x="1331713" y="-211"/>
              <a:ext cx="6471696" cy="43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https://www.markdowntutorial.com/</a:t>
              </a:r>
            </a:p>
          </p:txBody>
        </p:sp>
        <p:sp>
          <p:nvSpPr>
            <p:cNvPr id="1303" name="Line"/>
            <p:cNvSpPr/>
            <p:nvPr/>
          </p:nvSpPr>
          <p:spPr>
            <a:xfrm>
              <a:off x="111502" y="218268"/>
              <a:ext cx="87311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305" name="Rounded Rectangle"/>
          <p:cNvSpPr/>
          <p:nvPr/>
        </p:nvSpPr>
        <p:spPr>
          <a:xfrm>
            <a:off x="4832350" y="3720771"/>
            <a:ext cx="898658" cy="413611"/>
          </a:xfrm>
          <a:prstGeom prst="roundRect">
            <a:avLst>
              <a:gd name="adj" fmla="val 24814"/>
            </a:avLst>
          </a:prstGeom>
          <a:ln w="25400">
            <a:solidFill>
              <a:srgbClr val="355B6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6" name="2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09" name="Group"/>
          <p:cNvGrpSpPr/>
          <p:nvPr/>
        </p:nvGrpSpPr>
        <p:grpSpPr>
          <a:xfrm>
            <a:off x="10749115" y="1759541"/>
            <a:ext cx="4054572" cy="1373519"/>
            <a:chOff x="0" y="0"/>
            <a:chExt cx="4054571" cy="1373517"/>
          </a:xfrm>
        </p:grpSpPr>
        <p:sp>
          <p:nvSpPr>
            <p:cNvPr id="1310" name="Connection Line"/>
            <p:cNvSpPr/>
            <p:nvPr/>
          </p:nvSpPr>
          <p:spPr>
            <a:xfrm>
              <a:off x="0" y="-1"/>
              <a:ext cx="3987921" cy="130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15795"/>
                  </a:moveTo>
                  <a:cubicBezTo>
                    <a:pt x="2146" y="-5399"/>
                    <a:pt x="9346" y="-5264"/>
                    <a:pt x="21600" y="16201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dirty="0"/>
            </a:p>
          </p:txBody>
        </p:sp>
        <p:sp>
          <p:nvSpPr>
            <p:cNvPr id="1311" name="Connection Line"/>
            <p:cNvSpPr/>
            <p:nvPr/>
          </p:nvSpPr>
          <p:spPr>
            <a:xfrm>
              <a:off x="3428906" y="776130"/>
              <a:ext cx="625666" cy="59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9" h="17319" extrusionOk="0">
                  <a:moveTo>
                    <a:pt x="10565" y="0"/>
                  </a:moveTo>
                  <a:cubicBezTo>
                    <a:pt x="21600" y="17222"/>
                    <a:pt x="18078" y="21600"/>
                    <a:pt x="0" y="1313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2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319" name="Group"/>
          <p:cNvGrpSpPr/>
          <p:nvPr/>
        </p:nvGrpSpPr>
        <p:grpSpPr>
          <a:xfrm>
            <a:off x="7296486" y="1119251"/>
            <a:ext cx="10309243" cy="2311739"/>
            <a:chOff x="88391" y="-1"/>
            <a:chExt cx="10309241" cy="2311737"/>
          </a:xfrm>
        </p:grpSpPr>
        <p:sp>
          <p:nvSpPr>
            <p:cNvPr id="1316" name="RMARKDOWN CHEAT SHEET"/>
            <p:cNvSpPr txBox="1"/>
            <p:nvPr/>
          </p:nvSpPr>
          <p:spPr>
            <a:xfrm>
              <a:off x="1447799" y="1194407"/>
              <a:ext cx="7520027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RMARKDOWN CHEAT SHEET </a:t>
              </a:r>
            </a:p>
          </p:txBody>
        </p:sp>
        <p:sp>
          <p:nvSpPr>
            <p:cNvPr id="1317" name="https://rstudio.com/wp-content/uploads/2016/03/rmarkdown-cheatsheet-2.0.pdf"/>
            <p:cNvSpPr txBox="1"/>
            <p:nvPr/>
          </p:nvSpPr>
          <p:spPr>
            <a:xfrm>
              <a:off x="1686609" y="-1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https://rstudio.com/wp-content/uploads/2016/03/rmarkdown-cheatsheet-2.0.pdf</a:t>
              </a:r>
            </a:p>
          </p:txBody>
        </p:sp>
        <p:sp>
          <p:nvSpPr>
            <p:cNvPr id="1318" name="Line"/>
            <p:cNvSpPr/>
            <p:nvPr/>
          </p:nvSpPr>
          <p:spPr>
            <a:xfrm>
              <a:off x="88391" y="173029"/>
              <a:ext cx="135184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20" name="Группа 36"/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Группа 63"/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2" name="Группа 69"/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5" name="Begin .Rmd:"/>
          <p:cNvSpPr txBox="1"/>
          <p:nvPr/>
        </p:nvSpPr>
        <p:spPr>
          <a:xfrm>
            <a:off x="1587260" y="4784066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Begin .Rmd:</a:t>
            </a:r>
          </a:p>
        </p:txBody>
      </p:sp>
      <p:sp>
        <p:nvSpPr>
          <p:cNvPr id="1326" name="Code Chunk:"/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7" name="---…"/>
          <p:cNvSpPr txBox="1"/>
          <p:nvPr/>
        </p:nvSpPr>
        <p:spPr>
          <a:xfrm>
            <a:off x="3849122" y="5001469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html_document (pdf_document,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</p:txBody>
      </p:sp>
      <p:sp>
        <p:nvSpPr>
          <p:cNvPr id="1328" name="Figure Options:"/>
          <p:cNvSpPr txBox="1"/>
          <p:nvPr/>
        </p:nvSpPr>
        <p:spPr>
          <a:xfrm>
            <a:off x="12042047" y="7674716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Figure Options:</a:t>
            </a:r>
          </a:p>
        </p:txBody>
      </p:sp>
      <p:sp>
        <p:nvSpPr>
          <p:cNvPr id="1329" name="Code Options:"/>
          <p:cNvSpPr txBox="1"/>
          <p:nvPr/>
        </p:nvSpPr>
        <p:spPr>
          <a:xfrm>
            <a:off x="1590135" y="7679578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Options:</a:t>
            </a:r>
          </a:p>
        </p:txBody>
      </p:sp>
      <p:sp>
        <p:nvSpPr>
          <p:cNvPr id="1330" name="Header:"/>
          <p:cNvSpPr txBox="1"/>
          <p:nvPr/>
        </p:nvSpPr>
        <p:spPr>
          <a:xfrm>
            <a:off x="1512220" y="10629810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Header:</a:t>
            </a:r>
          </a:p>
        </p:txBody>
      </p:sp>
      <p:sp>
        <p:nvSpPr>
          <p:cNvPr id="1331" name="Rectangle"/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3" name="Rectangle"/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4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5" name="GETTING…"/>
          <p:cNvSpPr txBox="1"/>
          <p:nvPr/>
        </p:nvSpPr>
        <p:spPr>
          <a:xfrm>
            <a:off x="21021343" y="5301987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1336" name="```{r}…"/>
          <p:cNvSpPr txBox="1"/>
          <p:nvPr/>
        </p:nvSpPr>
        <p:spPr>
          <a:xfrm>
            <a:off x="10963781" y="5504147"/>
            <a:ext cx="227813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some R code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7" name="```{r setup, include=FALSE}…"/>
          <p:cNvSpPr txBox="1"/>
          <p:nvPr/>
        </p:nvSpPr>
        <p:spPr>
          <a:xfrm>
            <a:off x="14377685" y="5453347"/>
            <a:ext cx="58264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```{r setup, include=FALSE}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knitr::opts_chunk$set(echo =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```</a:t>
            </a:r>
          </a:p>
        </p:txBody>
      </p:sp>
      <p:sp>
        <p:nvSpPr>
          <p:cNvPr id="1338" name="Global Option:"/>
          <p:cNvSpPr txBox="1"/>
          <p:nvPr/>
        </p:nvSpPr>
        <p:spPr>
          <a:xfrm>
            <a:off x="14320625" y="4755563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Option: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13976796" y="4793114"/>
            <a:ext cx="1" cy="2042312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0" name="echo (= TRUE or FALSE - print my code)…"/>
          <p:cNvSpPr txBox="1"/>
          <p:nvPr/>
        </p:nvSpPr>
        <p:spPr>
          <a:xfrm>
            <a:off x="2449662" y="8341362"/>
            <a:ext cx="86360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(= TRUE or FALSE - print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eval (= TRUE or FALSE - run my code)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(= TRUE or FALSE display warning messages)</a:t>
            </a:r>
          </a:p>
        </p:txBody>
      </p:sp>
      <p:sp>
        <p:nvSpPr>
          <p:cNvPr id="1341" name="fig.align (= 'left', 'right', 'center')…"/>
          <p:cNvSpPr txBox="1"/>
          <p:nvPr/>
        </p:nvSpPr>
        <p:spPr>
          <a:xfrm>
            <a:off x="13399377" y="8341362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fig.align (= 'left',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fig.cap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fig.height (= n), fig.width (= n)</a:t>
            </a:r>
          </a:p>
        </p:txBody>
      </p:sp>
      <p:sp>
        <p:nvSpPr>
          <p:cNvPr id="1342" name="TEXT"/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3" name="Header size ranging from largest (one #) to smallest (six #):…"/>
          <p:cNvSpPr txBox="1"/>
          <p:nvPr/>
        </p:nvSpPr>
        <p:spPr>
          <a:xfrm>
            <a:off x="2214352" y="11229377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my.text, ## my.text, ### my.text, etc.</a:t>
            </a:r>
          </a:p>
        </p:txBody>
      </p:sp>
      <p:sp>
        <p:nvSpPr>
          <p:cNvPr id="1344" name="*italics*…"/>
          <p:cNvSpPr txBox="1"/>
          <p:nvPr/>
        </p:nvSpPr>
        <p:spPr>
          <a:xfrm>
            <a:off x="10371570" y="11229377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`highlighted`</a:t>
            </a:r>
          </a:p>
        </p:txBody>
      </p:sp>
      <p:sp>
        <p:nvSpPr>
          <p:cNvPr id="1345" name="Text:"/>
          <p:cNvSpPr txBox="1"/>
          <p:nvPr/>
        </p:nvSpPr>
        <p:spPr>
          <a:xfrm>
            <a:off x="9726027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  <p:sp>
        <p:nvSpPr>
          <p:cNvPr id="1346" name="Lists:"/>
          <p:cNvSpPr txBox="1"/>
          <p:nvPr/>
        </p:nvSpPr>
        <p:spPr>
          <a:xfrm>
            <a:off x="13513682" y="1058750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Lists:</a:t>
            </a:r>
          </a:p>
        </p:txBody>
      </p:sp>
      <p:sp>
        <p:nvSpPr>
          <p:cNvPr id="1347" name="List item1 (filled dot)…"/>
          <p:cNvSpPr txBox="1"/>
          <p:nvPr/>
        </p:nvSpPr>
        <p:spPr>
          <a:xfrm>
            <a:off x="14790683" y="10993218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348" name="Line"/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11563184" y="7667947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55" name="Group"/>
          <p:cNvGrpSpPr/>
          <p:nvPr/>
        </p:nvGrpSpPr>
        <p:grpSpPr>
          <a:xfrm>
            <a:off x="18325766" y="6146204"/>
            <a:ext cx="5330387" cy="1953193"/>
            <a:chOff x="0" y="0"/>
            <a:chExt cx="5330386" cy="1953191"/>
          </a:xfrm>
        </p:grpSpPr>
        <p:sp>
          <p:nvSpPr>
            <p:cNvPr id="1352" name="EXERCISE 3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3" name="R MARKDOWN"/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 MARKDOWN</a:t>
              </a:r>
            </a:p>
          </p:txBody>
        </p:sp>
        <p:sp>
          <p:nvSpPr>
            <p:cNvPr id="1354" name="Line"/>
            <p:cNvSpPr/>
            <p:nvPr/>
          </p:nvSpPr>
          <p:spPr>
            <a:xfrm>
              <a:off x="758393" y="175104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93626" y="3620536"/>
            <a:ext cx="12985615" cy="7314333"/>
            <a:chOff x="0" y="0"/>
            <a:chExt cx="12985613" cy="7314332"/>
          </a:xfrm>
        </p:grpSpPr>
        <p:sp>
          <p:nvSpPr>
            <p:cNvPr id="1356" name="Line 18"/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9"/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14"/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7"/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28"/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29"/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Oval 10"/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15"/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Freeform 20"/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3"/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34"/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35"/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Oval 8"/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13"/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Freeform 19"/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0"/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Oval 31"/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32"/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Freeform 17"/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7"/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12"/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4"/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25"/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26"/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Oval 6"/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Oval 11"/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Freeform 16"/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3" name="Freeform 21"/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4" name="1"/>
            <p:cNvSpPr txBox="1"/>
            <p:nvPr/>
          </p:nvSpPr>
          <p:spPr>
            <a:xfrm>
              <a:off x="7248427" y="203189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5" name="2"/>
            <p:cNvSpPr txBox="1"/>
            <p:nvPr/>
          </p:nvSpPr>
          <p:spPr>
            <a:xfrm>
              <a:off x="9325305" y="1511015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86" name="3"/>
            <p:cNvSpPr txBox="1"/>
            <p:nvPr/>
          </p:nvSpPr>
          <p:spPr>
            <a:xfrm>
              <a:off x="11868140" y="2880852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9749008" y="4545972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388" name="5"/>
            <p:cNvSpPr txBox="1"/>
            <p:nvPr/>
          </p:nvSpPr>
          <p:spPr>
            <a:xfrm>
              <a:off x="7503751" y="585559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389" name="Oval 23"/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0" name="Freeform 395"/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6"/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7"/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Freeform 398"/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Rectangle 399"/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Oval"/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Oval"/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R"/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8" name="Studio"/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9" name="Oval 25"/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400" name="Oval 29"/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2" name="R markdown…"/>
          <p:cNvSpPr txBox="1"/>
          <p:nvPr/>
        </p:nvSpPr>
        <p:spPr>
          <a:xfrm>
            <a:off x="13065388" y="8175858"/>
            <a:ext cx="223628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Tables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Plots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1403" name="Oval 23"/>
          <p:cNvSpPr/>
          <p:nvPr/>
        </p:nvSpPr>
        <p:spPr>
          <a:xfrm>
            <a:off x="13718453" y="8806758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4" name="Oval 23"/>
          <p:cNvSpPr/>
          <p:nvPr/>
        </p:nvSpPr>
        <p:spPr>
          <a:xfrm>
            <a:off x="13718453" y="9246532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5" name="Oval 23"/>
          <p:cNvSpPr/>
          <p:nvPr/>
        </p:nvSpPr>
        <p:spPr>
          <a:xfrm>
            <a:off x="13718453" y="9707760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6" name="Oval 23"/>
          <p:cNvSpPr/>
          <p:nvPr/>
        </p:nvSpPr>
        <p:spPr>
          <a:xfrm>
            <a:off x="13718453" y="10166973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7" name="Oval 23"/>
          <p:cNvSpPr/>
          <p:nvPr/>
        </p:nvSpPr>
        <p:spPr>
          <a:xfrm>
            <a:off x="13718453" y="10607137"/>
            <a:ext cx="155496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8" name="Oval 23"/>
          <p:cNvSpPr/>
          <p:nvPr/>
        </p:nvSpPr>
        <p:spPr>
          <a:xfrm>
            <a:off x="12812520" y="8374958"/>
            <a:ext cx="155497" cy="155494"/>
          </a:xfrm>
          <a:prstGeom prst="ellipse">
            <a:avLst/>
          </a:prstGeom>
          <a:solidFill>
            <a:srgbClr val="355B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409" name="2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120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PRACTICALS</a:t>
              </a:r>
            </a:p>
          </p:txBody>
        </p:sp>
        <p:sp>
          <p:nvSpPr>
            <p:cNvPr id="12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4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2" name="Group"/>
          <p:cNvGrpSpPr/>
          <p:nvPr/>
        </p:nvGrpSpPr>
        <p:grpSpPr>
          <a:xfrm>
            <a:off x="1485899" y="8509013"/>
            <a:ext cx="21272908" cy="3715371"/>
            <a:chOff x="0" y="0"/>
            <a:chExt cx="21272906" cy="3715370"/>
          </a:xfrm>
        </p:grpSpPr>
        <p:sp>
          <p:nvSpPr>
            <p:cNvPr id="125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7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8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9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</a:t>
              </a:r>
              <a:r>
                <a:rPr dirty="0">
                  <a:solidFill>
                    <a:srgbClr val="374556"/>
                  </a:solidFill>
                </a:rPr>
                <a:t>(</a:t>
              </a:r>
              <a:r>
                <a:rPr u="sng" dirty="0">
                  <a:solidFill>
                    <a:srgbClr val="37455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https://cran.r-project.org/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0" name="Download and install the newest version of R-studio (http://www.rstudio.com/download)"/>
            <p:cNvSpPr txBox="1"/>
            <p:nvPr/>
          </p:nvSpPr>
          <p:spPr>
            <a:xfrm>
              <a:off x="5436379" y="1596064"/>
              <a:ext cx="14919329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dirty="0">
                  <a:solidFill>
                    <a:srgbClr val="374556"/>
                  </a:solidFill>
                </a:rPr>
                <a:t>R-studio (</a:t>
              </a:r>
              <a:r>
                <a:rPr u="sng" dirty="0">
                  <a:solidFill>
                    <a:srgbClr val="374556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http://www.rstudio.com/download</a:t>
              </a:r>
              <a:r>
                <a:rPr dirty="0">
                  <a:solidFill>
                    <a:srgbClr val="374556"/>
                  </a:solidFill>
                </a:rPr>
                <a:t>)</a:t>
              </a:r>
            </a:p>
          </p:txBody>
        </p:sp>
        <p:sp>
          <p:nvSpPr>
            <p:cNvPr id="131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374556"/>
                  </a:solidFill>
                </a:rPr>
                <a:t>Download the course material and place it somewhere you can find it again!</a:t>
              </a:r>
            </a:p>
            <a:p>
              <a:pPr>
                <a:defRPr sz="2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https://github.com/Center-for-Health-Data-Science/FromExceltoR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</p:grpSp>
      <p:pic>
        <p:nvPicPr>
          <p:cNvPr id="133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4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6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7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8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rPr sz="2900"/>
              <a:t>wo days: 9.00-16.30. There will be coffee breaks, we promise</a:t>
            </a:r>
          </a:p>
        </p:txBody>
      </p:sp>
      <p:sp>
        <p:nvSpPr>
          <p:cNvPr id="139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dirty="0" err="1"/>
              <a:t>Rmd</a:t>
            </a:r>
            <a:r>
              <a:rPr dirty="0"/>
              <a:t>) &amp; exercises</a:t>
            </a:r>
          </a:p>
        </p:txBody>
      </p:sp>
      <p:sp>
        <p:nvSpPr>
          <p:cNvPr id="140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5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2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3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4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6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5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7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8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Well-defined “additive” (+) structure.</a:t>
              </a:r>
            </a:p>
          </p:txBody>
        </p:sp>
        <p:sp>
          <p:nvSpPr>
            <p:cNvPr id="1419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20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6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7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8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31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9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2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6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2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5" name="2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E602C41-D9A0-DCC0-C0BD-44CEE3755C40}"/>
              </a:ext>
            </a:extLst>
          </p:cNvPr>
          <p:cNvSpPr txBox="1"/>
          <p:nvPr/>
        </p:nvSpPr>
        <p:spPr>
          <a:xfrm>
            <a:off x="9964441" y="3862055"/>
            <a:ext cx="10411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gplot(my_wine, aes(.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..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E71A945-B42E-8C37-D1AB-AD973EB8EF30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DK" dirty="0"/>
          </a:p>
        </p:txBody>
      </p:sp>
      <p:sp>
        <p:nvSpPr>
          <p:cNvPr id="19" name="GGPLOT CHEAT SHEET">
            <a:extLst>
              <a:ext uri="{FF2B5EF4-FFF2-40B4-BE49-F238E27FC236}">
                <a16:creationId xmlns:a16="http://schemas.microsoft.com/office/drawing/2014/main" id="{8296FFEE-35DC-7A20-5A19-79CCCD2FBEDA}"/>
              </a:ext>
            </a:extLst>
          </p:cNvPr>
          <p:cNvSpPr txBox="1"/>
          <p:nvPr/>
        </p:nvSpPr>
        <p:spPr>
          <a:xfrm>
            <a:off x="6189284" y="1131609"/>
            <a:ext cx="11400192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BASIC</a:t>
            </a:r>
            <a:r>
              <a:rPr dirty="0"/>
              <a:t> </a:t>
            </a:r>
            <a:r>
              <a:rPr lang="en-US" dirty="0"/>
              <a:t>STRUCTURE</a:t>
            </a:r>
            <a:r>
              <a:rPr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DFE2D8-196E-3C68-7CF8-346F30CB5BA2}"/>
              </a:ext>
            </a:extLst>
          </p:cNvPr>
          <p:cNvSpPr txBox="1"/>
          <p:nvPr/>
        </p:nvSpPr>
        <p:spPr>
          <a:xfrm>
            <a:off x="16142715" y="7003818"/>
            <a:ext cx="87990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variable to base the color on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7A36786-8560-07AD-E5D6-2BDDFCB7503D}"/>
              </a:ext>
            </a:extLst>
          </p:cNvPr>
          <p:cNvSpPr/>
          <p:nvPr/>
        </p:nvSpPr>
        <p:spPr>
          <a:xfrm flipH="1">
            <a:off x="15158660" y="4916435"/>
            <a:ext cx="34026" cy="489600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CDAEDDC-726F-6E0E-F027-5AF7025F2BA9}"/>
              </a:ext>
            </a:extLst>
          </p:cNvPr>
          <p:cNvSpPr/>
          <p:nvPr/>
        </p:nvSpPr>
        <p:spPr>
          <a:xfrm>
            <a:off x="15189140" y="5687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9A9690E-D359-C488-742B-DB721162ADEB}"/>
              </a:ext>
            </a:extLst>
          </p:cNvPr>
          <p:cNvSpPr/>
          <p:nvPr/>
        </p:nvSpPr>
        <p:spPr>
          <a:xfrm>
            <a:off x="15158660" y="6512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B3102BE2-EBA8-24EC-EC19-4686E763343E}"/>
              </a:ext>
            </a:extLst>
          </p:cNvPr>
          <p:cNvSpPr/>
          <p:nvPr/>
        </p:nvSpPr>
        <p:spPr>
          <a:xfrm>
            <a:off x="15158660" y="7338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6166E9-0A06-A827-221A-DD89C6B7EAE7}"/>
              </a:ext>
            </a:extLst>
          </p:cNvPr>
          <p:cNvSpPr/>
          <p:nvPr/>
        </p:nvSpPr>
        <p:spPr>
          <a:xfrm>
            <a:off x="15158660" y="81637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38957CA8-5C15-9FB2-2409-A8A3A9F20D2A}"/>
              </a:ext>
            </a:extLst>
          </p:cNvPr>
          <p:cNvSpPr/>
          <p:nvPr/>
        </p:nvSpPr>
        <p:spPr>
          <a:xfrm>
            <a:off x="15158660" y="89892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9193F-DA20-7A5D-4ABA-F98B218EFB17}"/>
              </a:ext>
            </a:extLst>
          </p:cNvPr>
          <p:cNvSpPr txBox="1"/>
          <p:nvPr/>
        </p:nvSpPr>
        <p:spPr>
          <a:xfrm>
            <a:off x="16142715" y="5356724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374556"/>
                </a:solidFill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x-axis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418C7-252D-0D4C-888E-BC041156E15C}"/>
              </a:ext>
            </a:extLst>
          </p:cNvPr>
          <p:cNvSpPr txBox="1"/>
          <p:nvPr/>
        </p:nvSpPr>
        <p:spPr>
          <a:xfrm>
            <a:off x="16142715" y="6168743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what's on the y-axis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831CDF-52D2-3A9E-97E9-9F4FAF6FD1CF}"/>
              </a:ext>
            </a:extLst>
          </p:cNvPr>
          <p:cNvSpPr txBox="1"/>
          <p:nvPr/>
        </p:nvSpPr>
        <p:spPr>
          <a:xfrm>
            <a:off x="16142715" y="7792781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fill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the fill on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2C47F-ACEF-0583-B7D3-0C7BEAEF1109}"/>
              </a:ext>
            </a:extLst>
          </p:cNvPr>
          <p:cNvSpPr txBox="1"/>
          <p:nvPr/>
        </p:nvSpPr>
        <p:spPr>
          <a:xfrm>
            <a:off x="16142715" y="8665760"/>
            <a:ext cx="52838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size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size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A580A-F67B-90D3-AA72-04E4F4BB5972}"/>
              </a:ext>
            </a:extLst>
          </p:cNvPr>
          <p:cNvSpPr txBox="1"/>
          <p:nvPr/>
        </p:nvSpPr>
        <p:spPr>
          <a:xfrm>
            <a:off x="16142715" y="9454921"/>
            <a:ext cx="581705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shape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– </a:t>
            </a:r>
            <a:r>
              <a:rPr lang="en-US" sz="3200" dirty="0">
                <a:solidFill>
                  <a:srgbClr val="374556"/>
                </a:solidFill>
              </a:rPr>
              <a:t>variable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 base shape 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51FE23C-8267-BFE8-563E-013EA9E77DBA}"/>
              </a:ext>
            </a:extLst>
          </p:cNvPr>
          <p:cNvSpPr/>
          <p:nvPr/>
        </p:nvSpPr>
        <p:spPr>
          <a:xfrm>
            <a:off x="15158660" y="9789334"/>
            <a:ext cx="853440" cy="0"/>
          </a:xfrm>
          <a:prstGeom prst="line">
            <a:avLst/>
          </a:prstGeom>
          <a:noFill/>
          <a:ln w="50800" cap="flat">
            <a:solidFill>
              <a:srgbClr val="254F5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4CC06C-F64A-3E4D-19DB-E0459CB4BDFA}"/>
              </a:ext>
            </a:extLst>
          </p:cNvPr>
          <p:cNvSpPr txBox="1"/>
          <p:nvPr/>
        </p:nvSpPr>
        <p:spPr>
          <a:xfrm rot="16200000">
            <a:off x="13096315" y="2147926"/>
            <a:ext cx="41465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rgbClr val="374556"/>
                </a:solidFill>
              </a:rPr>
              <a:t>{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F27A316-A0F8-020D-DE8A-DCADEA94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34675"/>
              </p:ext>
            </p:extLst>
          </p:nvPr>
        </p:nvGraphicFramePr>
        <p:xfrm>
          <a:off x="855878" y="3967628"/>
          <a:ext cx="7508517" cy="2631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510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30057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  <a:gridCol w="1575972">
                  <a:extLst>
                    <a:ext uri="{9D8B030D-6E8A-4147-A177-3AD203B41FA5}">
                      <a16:colId xmlns:a16="http://schemas.microsoft.com/office/drawing/2014/main" val="4127506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60733559"/>
                    </a:ext>
                  </a:extLst>
                </a:gridCol>
                <a:gridCol w="1166657">
                  <a:extLst>
                    <a:ext uri="{9D8B030D-6E8A-4147-A177-3AD203B41FA5}">
                      <a16:colId xmlns:a16="http://schemas.microsoft.com/office/drawing/2014/main" val="2052329950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Country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Flavonoids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Color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Barolo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3.64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5.4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en-US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arbera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12.0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Italy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Merlot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France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1.57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3.8</a:t>
                      </a:r>
                      <a:endParaRPr lang="en-DK" sz="2400" b="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90D88B4B-D2B5-C951-FCBF-B1ADA414660F}"/>
              </a:ext>
            </a:extLst>
          </p:cNvPr>
          <p:cNvSpPr txBox="1"/>
          <p:nvPr/>
        </p:nvSpPr>
        <p:spPr>
          <a:xfrm>
            <a:off x="14913535" y="3862055"/>
            <a:ext cx="650393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 = Type, y = Alc)) 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E2C4B3-08DB-B934-B036-45D876B9C2C4}"/>
              </a:ext>
            </a:extLst>
          </p:cNvPr>
          <p:cNvSpPr txBox="1"/>
          <p:nvPr/>
        </p:nvSpPr>
        <p:spPr>
          <a:xfrm>
            <a:off x="20185141" y="3869064"/>
            <a:ext cx="97818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BB931-0EEB-6A6C-B60A-12FE706015AF}"/>
              </a:ext>
            </a:extLst>
          </p:cNvPr>
          <p:cNvSpPr txBox="1"/>
          <p:nvPr/>
        </p:nvSpPr>
        <p:spPr>
          <a:xfrm>
            <a:off x="10793108" y="4681512"/>
            <a:ext cx="50561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g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B06BC65-3701-4EE7-14DD-4A28CF91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784" y="7598853"/>
            <a:ext cx="8223121" cy="5179918"/>
          </a:xfrm>
          <a:prstGeom prst="rect">
            <a:avLst/>
          </a:prstGeom>
        </p:spPr>
      </p:pic>
      <p:pic>
        <p:nvPicPr>
          <p:cNvPr id="55" name="Picture 5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8E4116F-63A3-DDAD-0202-BDB560978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3" y="7588112"/>
            <a:ext cx="8651097" cy="5190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3A44F2F-FE4A-0A64-864D-73C02D3F517B}"/>
              </a:ext>
            </a:extLst>
          </p:cNvPr>
          <p:cNvSpPr txBox="1"/>
          <p:nvPr/>
        </p:nvSpPr>
        <p:spPr>
          <a:xfrm>
            <a:off x="19177385" y="3862055"/>
            <a:ext cx="5163435" cy="5936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374556"/>
                </a:solidFill>
                <a:latin typeface="Courier"/>
              </a:rPr>
              <a:t>, fill = Country)) +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712AB-C466-B91E-CC5B-35134D84C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12" y="753688"/>
            <a:ext cx="1727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6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28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/>
      <p:bldP spid="36" grpId="0"/>
      <p:bldP spid="38" grpId="0"/>
      <p:bldP spid="38" grpId="1"/>
      <p:bldP spid="38" grpId="2"/>
      <p:bldP spid="39" grpId="0"/>
      <p:bldP spid="39" grpId="1"/>
      <p:bldP spid="40" grpId="0"/>
      <p:bldP spid="40" grpId="1"/>
      <p:bldP spid="41" grpId="0" animBg="1"/>
      <p:bldP spid="41" grpId="1" animBg="1"/>
      <p:bldP spid="44" grpId="0"/>
      <p:bldP spid="47" grpId="0" animBg="1"/>
      <p:bldP spid="48" grpId="0"/>
      <p:bldP spid="49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9B4280-FA6C-3CAE-712B-D23C60402512}"/>
              </a:ext>
            </a:extLst>
          </p:cNvPr>
          <p:cNvSpPr txBox="1"/>
          <p:nvPr/>
        </p:nvSpPr>
        <p:spPr>
          <a:xfrm>
            <a:off x="1041400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Geoms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inherit the parameters from the ggplot they are added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A9B57-B00C-AD25-0ED7-0C0EE068FBE1}"/>
              </a:ext>
            </a:extLst>
          </p:cNvPr>
          <p:cNvSpPr txBox="1"/>
          <p:nvPr/>
        </p:nvSpPr>
        <p:spPr>
          <a:xfrm>
            <a:off x="17098452" y="4040151"/>
            <a:ext cx="6858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Things outside the aes apply to everything!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20A9D-0A72-AAD1-7552-905195025607}"/>
              </a:ext>
            </a:extLst>
          </p:cNvPr>
          <p:cNvSpPr txBox="1"/>
          <p:nvPr/>
        </p:nvSpPr>
        <p:spPr>
          <a:xfrm>
            <a:off x="290254" y="6323449"/>
            <a:ext cx="1009834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		   y = Alc,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fill = country))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B673-BF5A-010F-C8BC-366FD1F6DC01}"/>
              </a:ext>
            </a:extLst>
          </p:cNvPr>
          <p:cNvSpPr txBox="1"/>
          <p:nvPr/>
        </p:nvSpPr>
        <p:spPr>
          <a:xfrm>
            <a:off x="17246600" y="6323449"/>
            <a:ext cx="706302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</a:t>
            </a:r>
            <a:r>
              <a:rPr lang="en-US" sz="2800" dirty="0">
                <a:solidFill>
                  <a:srgbClr val="374556"/>
                </a:solidFill>
                <a:latin typeface="Courier"/>
              </a:rPr>
              <a:t>fill = 'green'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400E-6B16-BACA-F79A-0BDBF4FC79A2}"/>
              </a:ext>
            </a:extLst>
          </p:cNvPr>
          <p:cNvSpPr txBox="1"/>
          <p:nvPr/>
        </p:nvSpPr>
        <p:spPr>
          <a:xfrm>
            <a:off x="8729154" y="4048553"/>
            <a:ext cx="7823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Alternatively, you can specify additional parameters directly in the geom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A54F-875E-971B-8063-6C95719AB7E5}"/>
              </a:ext>
            </a:extLst>
          </p:cNvPr>
          <p:cNvSpPr txBox="1"/>
          <p:nvPr/>
        </p:nvSpPr>
        <p:spPr>
          <a:xfrm>
            <a:off x="8729154" y="6323449"/>
            <a:ext cx="78232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ggplot(my_wine, aes(x = Type,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                y = Alc))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374556"/>
                </a:solidFill>
                <a:latin typeface="Courier"/>
              </a:rPr>
              <a:t>    + 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"/>
                <a:sym typeface="Calibri"/>
              </a:rPr>
              <a:t>eom_col(aes(fill = Country))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"/>
              <a:sym typeface="Calibri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0D445A2-0A05-F4E3-883C-2B39F1CE77F3}"/>
              </a:ext>
            </a:extLst>
          </p:cNvPr>
          <p:cNvSpPr/>
          <p:nvPr/>
        </p:nvSpPr>
        <p:spPr>
          <a:xfrm>
            <a:off x="-29388" y="-53314"/>
            <a:ext cx="24430076" cy="30017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" name="GGPLOT CHEAT SHEET">
            <a:extLst>
              <a:ext uri="{FF2B5EF4-FFF2-40B4-BE49-F238E27FC236}">
                <a16:creationId xmlns:a16="http://schemas.microsoft.com/office/drawing/2014/main" id="{2E2638BB-6D19-0373-FBE9-92341E9ED040}"/>
              </a:ext>
            </a:extLst>
          </p:cNvPr>
          <p:cNvSpPr txBox="1"/>
          <p:nvPr/>
        </p:nvSpPr>
        <p:spPr>
          <a:xfrm>
            <a:off x="5835322" y="1146849"/>
            <a:ext cx="12924626" cy="1231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GGPLOT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INHERITANCE AND THE AES</a:t>
            </a:r>
            <a:endParaRPr dirty="0"/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197ED1-9E74-A58B-823E-E67BC1C5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8" y="8891140"/>
            <a:ext cx="6618546" cy="3971127"/>
          </a:xfrm>
          <a:prstGeom prst="rect">
            <a:avLst/>
          </a:prstGeom>
        </p:spPr>
      </p:pic>
      <p:pic>
        <p:nvPicPr>
          <p:cNvPr id="16" name="Picture 1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5EF6FA6-6755-C04A-CAE0-FDC4163F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8" y="8891140"/>
            <a:ext cx="6541056" cy="3924633"/>
          </a:xfrm>
          <a:prstGeom prst="rect">
            <a:avLst/>
          </a:prstGeom>
        </p:spPr>
      </p:pic>
      <p:pic>
        <p:nvPicPr>
          <p:cNvPr id="18" name="Picture 17" descr="A graph of a number of bars&#10;&#10;Description automatically generated">
            <a:extLst>
              <a:ext uri="{FF2B5EF4-FFF2-40B4-BE49-F238E27FC236}">
                <a16:creationId xmlns:a16="http://schemas.microsoft.com/office/drawing/2014/main" id="{CCAA4BB7-DBC7-F8B9-7A6A-FC6D3F65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780" y="8891140"/>
            <a:ext cx="6541056" cy="39246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B80D44-61FB-F000-9860-298B4527CB99}"/>
              </a:ext>
            </a:extLst>
          </p:cNvPr>
          <p:cNvSpPr/>
          <p:nvPr/>
        </p:nvSpPr>
        <p:spPr>
          <a:xfrm>
            <a:off x="3822357" y="7746999"/>
            <a:ext cx="1587843" cy="719653"/>
          </a:xfrm>
          <a:custGeom>
            <a:avLst/>
            <a:gdLst>
              <a:gd name="connsiteX0" fmla="*/ 1600200 w 1600200"/>
              <a:gd name="connsiteY0" fmla="*/ 0 h 848126"/>
              <a:gd name="connsiteX1" fmla="*/ 1168400 w 1600200"/>
              <a:gd name="connsiteY1" fmla="*/ 838200 h 848126"/>
              <a:gd name="connsiteX2" fmla="*/ 0 w 1600200"/>
              <a:gd name="connsiteY2" fmla="*/ 457200 h 848126"/>
              <a:gd name="connsiteX0" fmla="*/ 1600200 w 1600200"/>
              <a:gd name="connsiteY0" fmla="*/ 0 h 851736"/>
              <a:gd name="connsiteX1" fmla="*/ 1168400 w 1600200"/>
              <a:gd name="connsiteY1" fmla="*/ 838200 h 851736"/>
              <a:gd name="connsiteX2" fmla="*/ 0 w 1600200"/>
              <a:gd name="connsiteY2" fmla="*/ 457200 h 851736"/>
              <a:gd name="connsiteX0" fmla="*/ 1587843 w 1587843"/>
              <a:gd name="connsiteY0" fmla="*/ 0 h 849603"/>
              <a:gd name="connsiteX1" fmla="*/ 1156043 w 1587843"/>
              <a:gd name="connsiteY1" fmla="*/ 838200 h 849603"/>
              <a:gd name="connsiteX2" fmla="*/ 0 w 1587843"/>
              <a:gd name="connsiteY2" fmla="*/ 395417 h 849603"/>
              <a:gd name="connsiteX0" fmla="*/ 1587843 w 1587843"/>
              <a:gd name="connsiteY0" fmla="*/ 0 h 719653"/>
              <a:gd name="connsiteX1" fmla="*/ 1032476 w 1587843"/>
              <a:gd name="connsiteY1" fmla="*/ 702275 h 719653"/>
              <a:gd name="connsiteX2" fmla="*/ 0 w 1587843"/>
              <a:gd name="connsiteY2" fmla="*/ 395417 h 7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843" h="719653">
                <a:moveTo>
                  <a:pt x="1587843" y="0"/>
                </a:moveTo>
                <a:cubicBezTo>
                  <a:pt x="1505293" y="381000"/>
                  <a:pt x="1299176" y="626075"/>
                  <a:pt x="1032476" y="702275"/>
                </a:cubicBezTo>
                <a:cubicBezTo>
                  <a:pt x="765776" y="778475"/>
                  <a:pt x="55262" y="590951"/>
                  <a:pt x="0" y="395417"/>
                </a:cubicBezTo>
              </a:path>
            </a:pathLst>
          </a:custGeom>
          <a:noFill/>
          <a:ln w="19050" cap="flat">
            <a:solidFill>
              <a:srgbClr val="C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C06C8-D8A7-742A-CEC3-B9E12950F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02" y="724191"/>
            <a:ext cx="1727200" cy="1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29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448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4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/>
          <p:cNvGrpSpPr/>
          <p:nvPr/>
        </p:nvGrpSpPr>
        <p:grpSpPr>
          <a:xfrm>
            <a:off x="10045699" y="1515846"/>
            <a:ext cx="13574872" cy="2682396"/>
            <a:chOff x="0" y="0"/>
            <a:chExt cx="13574870" cy="2682394"/>
          </a:xfrm>
        </p:grpSpPr>
        <p:sp>
          <p:nvSpPr>
            <p:cNvPr id="1453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/>
            <p:cNvGrpSpPr/>
            <p:nvPr/>
          </p:nvGrpSpPr>
          <p:grpSpPr>
            <a:xfrm>
              <a:off x="-1" y="-1"/>
              <a:ext cx="13574872" cy="2552679"/>
              <a:chOff x="0" y="0"/>
              <a:chExt cx="13574869" cy="2552677"/>
            </a:xfrm>
          </p:grpSpPr>
          <p:sp>
            <p:nvSpPr>
              <p:cNvPr id="1454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/>
              <p:cNvSpPr/>
              <p:nvPr/>
            </p:nvSpPr>
            <p:spPr>
              <a:xfrm>
                <a:off x="6534801" y="155597"/>
                <a:ext cx="704006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/>
          <p:cNvGrpSpPr/>
          <p:nvPr/>
        </p:nvGrpSpPr>
        <p:grpSpPr>
          <a:xfrm>
            <a:off x="10045699" y="3404342"/>
            <a:ext cx="13573582" cy="2952339"/>
            <a:chOff x="0" y="0"/>
            <a:chExt cx="13573580" cy="2952338"/>
          </a:xfrm>
        </p:grpSpPr>
        <p:sp>
          <p:nvSpPr>
            <p:cNvPr id="1461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/>
            <p:cNvGrpSpPr/>
            <p:nvPr/>
          </p:nvGrpSpPr>
          <p:grpSpPr>
            <a:xfrm>
              <a:off x="-1" y="-1"/>
              <a:ext cx="13573582" cy="2819228"/>
              <a:chOff x="0" y="0"/>
              <a:chExt cx="13573580" cy="2819226"/>
            </a:xfrm>
          </p:grpSpPr>
          <p:sp>
            <p:nvSpPr>
              <p:cNvPr id="1462" name="ggplot(my.DS, aes(x=alphabet, y=measure))…"/>
              <p:cNvSpPr/>
              <p:nvPr/>
            </p:nvSpPr>
            <p:spPr>
              <a:xfrm>
                <a:off x="6534801" y="0"/>
                <a:ext cx="703878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/>
          <p:cNvGrpSpPr/>
          <p:nvPr/>
        </p:nvGrpSpPr>
        <p:grpSpPr>
          <a:xfrm>
            <a:off x="10045700" y="5518235"/>
            <a:ext cx="13635479" cy="2992606"/>
            <a:chOff x="0" y="0"/>
            <a:chExt cx="13635477" cy="2992605"/>
          </a:xfrm>
        </p:grpSpPr>
        <p:sp>
          <p:nvSpPr>
            <p:cNvPr id="1469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/>
            <p:cNvGrpSpPr/>
            <p:nvPr/>
          </p:nvGrpSpPr>
          <p:grpSpPr>
            <a:xfrm>
              <a:off x="0" y="-1"/>
              <a:ext cx="13635479" cy="2862261"/>
              <a:chOff x="0" y="0"/>
              <a:chExt cx="13635478" cy="2862259"/>
            </a:xfrm>
          </p:grpSpPr>
          <p:sp>
            <p:nvSpPr>
              <p:cNvPr id="1470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/>
              <p:cNvSpPr/>
              <p:nvPr/>
            </p:nvSpPr>
            <p:spPr>
              <a:xfrm>
                <a:off x="6602255" y="0"/>
                <a:ext cx="7033224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aes(x=alphabet, y=measure, fill=alphabet))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482" name="Group"/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/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489" name="Group"/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/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494" name="Group"/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/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BACKGROUND</a:t>
              </a:r>
            </a:p>
          </p:txBody>
        </p:sp>
      </p:grpSp>
      <p:sp>
        <p:nvSpPr>
          <p:cNvPr id="1495" name="28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/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/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70724" y="652353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/>
          <p:cNvGrpSpPr/>
          <p:nvPr/>
        </p:nvGrpSpPr>
        <p:grpSpPr>
          <a:xfrm>
            <a:off x="512213" y="6296741"/>
            <a:ext cx="8705423" cy="5567326"/>
            <a:chOff x="0" y="0"/>
            <a:chExt cx="8705422" cy="5567325"/>
          </a:xfrm>
        </p:grpSpPr>
        <p:pic>
          <p:nvPicPr>
            <p:cNvPr id="1498" name="plot3.pdf" descr="plot3.pdf"/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/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Group"/>
          <p:cNvGrpSpPr/>
          <p:nvPr/>
        </p:nvGrpSpPr>
        <p:grpSpPr>
          <a:xfrm>
            <a:off x="298835" y="6336152"/>
            <a:ext cx="8801979" cy="6013800"/>
            <a:chOff x="0" y="0"/>
            <a:chExt cx="8801978" cy="6013799"/>
          </a:xfrm>
        </p:grpSpPr>
        <p:sp>
          <p:nvSpPr>
            <p:cNvPr id="1501" name="Rectangle"/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/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  <p:bldP spid="1468" grpId="2" animBg="1" advAuto="0"/>
      <p:bldP spid="1475" grpId="3" animBg="1" advAuto="0"/>
      <p:bldP spid="1482" grpId="5" animBg="1" advAuto="0"/>
      <p:bldP spid="1489" grpId="7" animBg="1" advAuto="0"/>
      <p:bldP spid="1494" grpId="8" animBg="1" advAuto="0"/>
      <p:bldP spid="1497" grpId="4" animBg="1" advAuto="0"/>
      <p:bldP spid="1500" grpId="6" animBg="1" advAuto="0"/>
      <p:bldP spid="1503" grpId="9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9CC9-3BE8-806A-E9EC-71B09E0B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309AA0-328A-7E0A-77A2-B54FB9769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66949"/>
              </p:ext>
            </p:extLst>
          </p:nvPr>
        </p:nvGraphicFramePr>
        <p:xfrm>
          <a:off x="2265866" y="7141301"/>
          <a:ext cx="3840814" cy="428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056">
                  <a:extLst>
                    <a:ext uri="{9D8B030D-6E8A-4147-A177-3AD203B41FA5}">
                      <a16:colId xmlns:a16="http://schemas.microsoft.com/office/drawing/2014/main" val="957514194"/>
                    </a:ext>
                  </a:extLst>
                </a:gridCol>
                <a:gridCol w="1700758">
                  <a:extLst>
                    <a:ext uri="{9D8B030D-6E8A-4147-A177-3AD203B41FA5}">
                      <a16:colId xmlns:a16="http://schemas.microsoft.com/office/drawing/2014/main" val="2705506175"/>
                    </a:ext>
                  </a:extLst>
                </a:gridCol>
              </a:tblGrid>
              <a:tr h="695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Sample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</a:t>
                      </a:r>
                      <a:endParaRPr lang="en-DK" sz="24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45766"/>
                  </a:ext>
                </a:extLst>
              </a:tr>
              <a:tr h="682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3304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-0.1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44431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99846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1.8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8813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238018"/>
                  </a:ext>
                </a:extLst>
              </a:tr>
              <a:tr h="5516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0404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…</a:t>
                      </a:r>
                      <a:endParaRPr lang="en-DK" sz="2400" dirty="0">
                        <a:solidFill>
                          <a:srgbClr val="40404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34265"/>
                  </a:ext>
                </a:extLst>
              </a:tr>
            </a:tbl>
          </a:graphicData>
        </a:graphic>
      </p:graphicFrame>
      <p:sp>
        <p:nvSpPr>
          <p:cNvPr id="1447" name="Rectangle">
            <a:extLst>
              <a:ext uri="{FF2B5EF4-FFF2-40B4-BE49-F238E27FC236}">
                <a16:creationId xmlns:a16="http://schemas.microsoft.com/office/drawing/2014/main" id="{5C3E28DB-D422-0660-8D99-DA8CF81633BB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51" name="Group">
            <a:extLst>
              <a:ext uri="{FF2B5EF4-FFF2-40B4-BE49-F238E27FC236}">
                <a16:creationId xmlns:a16="http://schemas.microsoft.com/office/drawing/2014/main" id="{CBEB6054-B9C7-8C12-0F3C-03D4F2449AD7}"/>
              </a:ext>
            </a:extLst>
          </p:cNvPr>
          <p:cNvGrpSpPr/>
          <p:nvPr/>
        </p:nvGrpSpPr>
        <p:grpSpPr>
          <a:xfrm>
            <a:off x="608383" y="2113654"/>
            <a:ext cx="7509825" cy="2181156"/>
            <a:chOff x="0" y="570639"/>
            <a:chExt cx="7509824" cy="2181155"/>
          </a:xfrm>
        </p:grpSpPr>
        <p:sp>
          <p:nvSpPr>
            <p:cNvPr id="1448" name="GGPLOT2…">
              <a:extLst>
                <a:ext uri="{FF2B5EF4-FFF2-40B4-BE49-F238E27FC236}">
                  <a16:creationId xmlns:a16="http://schemas.microsoft.com/office/drawing/2014/main" id="{6FAB45FB-C4D5-FB01-A0BE-A8A5D5B0F7B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ADDITIVE STRUCTURE</a:t>
              </a:r>
            </a:p>
          </p:txBody>
        </p:sp>
        <p:sp>
          <p:nvSpPr>
            <p:cNvPr id="1449" name="Line">
              <a:extLst>
                <a:ext uri="{FF2B5EF4-FFF2-40B4-BE49-F238E27FC236}">
                  <a16:creationId xmlns:a16="http://schemas.microsoft.com/office/drawing/2014/main" id="{4219A54F-9208-AB46-ADB2-F801BFB6E2A2}"/>
                </a:ext>
              </a:extLst>
            </p:cNvPr>
            <p:cNvSpPr/>
            <p:nvPr/>
          </p:nvSpPr>
          <p:spPr>
            <a:xfrm>
              <a:off x="431430" y="833510"/>
              <a:ext cx="1350009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52" name="Oval 16">
            <a:extLst>
              <a:ext uri="{FF2B5EF4-FFF2-40B4-BE49-F238E27FC236}">
                <a16:creationId xmlns:a16="http://schemas.microsoft.com/office/drawing/2014/main" id="{01EB0337-660E-C3DC-B091-4ADAF286E4B6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60" name="Group">
            <a:extLst>
              <a:ext uri="{FF2B5EF4-FFF2-40B4-BE49-F238E27FC236}">
                <a16:creationId xmlns:a16="http://schemas.microsoft.com/office/drawing/2014/main" id="{36AA5B9D-A316-FD8E-7370-777412226698}"/>
              </a:ext>
            </a:extLst>
          </p:cNvPr>
          <p:cNvGrpSpPr/>
          <p:nvPr/>
        </p:nvGrpSpPr>
        <p:grpSpPr>
          <a:xfrm>
            <a:off x="10045698" y="1515845"/>
            <a:ext cx="13574875" cy="2682398"/>
            <a:chOff x="-1" y="-1"/>
            <a:chExt cx="13574873" cy="2682396"/>
          </a:xfrm>
        </p:grpSpPr>
        <p:sp>
          <p:nvSpPr>
            <p:cNvPr id="1453" name="Oval 12">
              <a:extLst>
                <a:ext uri="{FF2B5EF4-FFF2-40B4-BE49-F238E27FC236}">
                  <a16:creationId xmlns:a16="http://schemas.microsoft.com/office/drawing/2014/main" id="{C55B6DB3-55EE-18AE-841B-88B8EB1E538B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59" name="Group">
              <a:extLst>
                <a:ext uri="{FF2B5EF4-FFF2-40B4-BE49-F238E27FC236}">
                  <a16:creationId xmlns:a16="http://schemas.microsoft.com/office/drawing/2014/main" id="{53AC6915-2558-F329-8107-D6D555B754D3}"/>
                </a:ext>
              </a:extLst>
            </p:cNvPr>
            <p:cNvGrpSpPr/>
            <p:nvPr/>
          </p:nvGrpSpPr>
          <p:grpSpPr>
            <a:xfrm>
              <a:off x="-1" y="-1"/>
              <a:ext cx="13574873" cy="2552680"/>
              <a:chOff x="0" y="0"/>
              <a:chExt cx="13574870" cy="2552678"/>
            </a:xfrm>
          </p:grpSpPr>
          <p:sp>
            <p:nvSpPr>
              <p:cNvPr id="1454" name="Oval 25">
                <a:extLst>
                  <a:ext uri="{FF2B5EF4-FFF2-40B4-BE49-F238E27FC236}">
                    <a16:creationId xmlns:a16="http://schemas.microsoft.com/office/drawing/2014/main" id="{60BA4F73-A42D-6934-392B-16B41A532151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5" name="Freeform 26">
                <a:extLst>
                  <a:ext uri="{FF2B5EF4-FFF2-40B4-BE49-F238E27FC236}">
                    <a16:creationId xmlns:a16="http://schemas.microsoft.com/office/drawing/2014/main" id="{DE68C282-9FE3-5958-FACF-9E6352BAB552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1456" name="Oval 27">
                <a:extLst>
                  <a:ext uri="{FF2B5EF4-FFF2-40B4-BE49-F238E27FC236}">
                    <a16:creationId xmlns:a16="http://schemas.microsoft.com/office/drawing/2014/main" id="{F6407615-8710-A9A2-291E-85323847525A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57" name="ggplot(my.DS, aes(x=alphabet, y=measure))">
                <a:extLst>
                  <a:ext uri="{FF2B5EF4-FFF2-40B4-BE49-F238E27FC236}">
                    <a16:creationId xmlns:a16="http://schemas.microsoft.com/office/drawing/2014/main" id="{B03F55C3-33B2-74AD-8E00-5C7C865D081E}"/>
                  </a:ext>
                </a:extLst>
              </p:cNvPr>
              <p:cNvSpPr/>
              <p:nvPr/>
            </p:nvSpPr>
            <p:spPr>
              <a:xfrm>
                <a:off x="6534801" y="155597"/>
                <a:ext cx="7040069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58" name="DATASET, SAMPLES &amp; OBSERVATIONS">
                <a:extLst>
                  <a:ext uri="{FF2B5EF4-FFF2-40B4-BE49-F238E27FC236}">
                    <a16:creationId xmlns:a16="http://schemas.microsoft.com/office/drawing/2014/main" id="{E2E059C4-2781-3F94-BF36-2FD3736F8CCC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DATASET, SAMPLES &amp; OBSERVATIONS</a:t>
                </a:r>
              </a:p>
            </p:txBody>
          </p:sp>
        </p:grpSp>
      </p:grpSp>
      <p:grpSp>
        <p:nvGrpSpPr>
          <p:cNvPr id="1468" name="Group">
            <a:extLst>
              <a:ext uri="{FF2B5EF4-FFF2-40B4-BE49-F238E27FC236}">
                <a16:creationId xmlns:a16="http://schemas.microsoft.com/office/drawing/2014/main" id="{B0E76C28-46CB-F344-1737-5118FDBA3194}"/>
              </a:ext>
            </a:extLst>
          </p:cNvPr>
          <p:cNvGrpSpPr/>
          <p:nvPr/>
        </p:nvGrpSpPr>
        <p:grpSpPr>
          <a:xfrm>
            <a:off x="10045697" y="3404341"/>
            <a:ext cx="13573586" cy="2952341"/>
            <a:chOff x="-2" y="-1"/>
            <a:chExt cx="13573584" cy="2952340"/>
          </a:xfrm>
        </p:grpSpPr>
        <p:sp>
          <p:nvSpPr>
            <p:cNvPr id="1461" name="Oval 22">
              <a:extLst>
                <a:ext uri="{FF2B5EF4-FFF2-40B4-BE49-F238E27FC236}">
                  <a16:creationId xmlns:a16="http://schemas.microsoft.com/office/drawing/2014/main" id="{221EBB8A-B65C-97DC-887E-C08B4575B682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67" name="Group">
              <a:extLst>
                <a:ext uri="{FF2B5EF4-FFF2-40B4-BE49-F238E27FC236}">
                  <a16:creationId xmlns:a16="http://schemas.microsoft.com/office/drawing/2014/main" id="{4FDC737B-1874-54BF-2DA0-53513FBACA34}"/>
                </a:ext>
              </a:extLst>
            </p:cNvPr>
            <p:cNvGrpSpPr/>
            <p:nvPr/>
          </p:nvGrpSpPr>
          <p:grpSpPr>
            <a:xfrm>
              <a:off x="-2" y="-1"/>
              <a:ext cx="13573584" cy="2819229"/>
              <a:chOff x="-1" y="0"/>
              <a:chExt cx="13573582" cy="2819227"/>
            </a:xfrm>
          </p:grpSpPr>
          <p:sp>
            <p:nvSpPr>
              <p:cNvPr id="1462" name="ggplot(my.DS, aes(x=alphabet, y=measure))…">
                <a:extLst>
                  <a:ext uri="{FF2B5EF4-FFF2-40B4-BE49-F238E27FC236}">
                    <a16:creationId xmlns:a16="http://schemas.microsoft.com/office/drawing/2014/main" id="{3BD734C1-FD97-1610-28B7-1845BCE5482F}"/>
                  </a:ext>
                </a:extLst>
              </p:cNvPr>
              <p:cNvSpPr/>
              <p:nvPr/>
            </p:nvSpPr>
            <p:spPr>
              <a:xfrm>
                <a:off x="6534801" y="0"/>
                <a:ext cx="7038780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grpSp>
            <p:nvGrpSpPr>
              <p:cNvPr id="1466" name="Group">
                <a:extLst>
                  <a:ext uri="{FF2B5EF4-FFF2-40B4-BE49-F238E27FC236}">
                    <a16:creationId xmlns:a16="http://schemas.microsoft.com/office/drawing/2014/main" id="{86DFDE9F-1CDC-F249-5B81-543BB1EAA2F3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463" name="Freeform 20">
                  <a:extLst>
                    <a:ext uri="{FF2B5EF4-FFF2-40B4-BE49-F238E27FC236}">
                      <a16:creationId xmlns:a16="http://schemas.microsoft.com/office/drawing/2014/main" id="{63731945-A8E4-0709-5081-5F02CF43769A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4" name="Oval 21">
                  <a:extLst>
                    <a:ext uri="{FF2B5EF4-FFF2-40B4-BE49-F238E27FC236}">
                      <a16:creationId xmlns:a16="http://schemas.microsoft.com/office/drawing/2014/main" id="{77355B89-5804-0B79-7FEE-C9C0F5C23643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465" name="DEFINE PLOT TYPE">
                  <a:extLst>
                    <a:ext uri="{FF2B5EF4-FFF2-40B4-BE49-F238E27FC236}">
                      <a16:creationId xmlns:a16="http://schemas.microsoft.com/office/drawing/2014/main" id="{18AA72B6-F988-B705-E0F2-AE79016400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dirty="0"/>
                    <a:t>DEFINE PLOT TYPE</a:t>
                  </a:r>
                </a:p>
              </p:txBody>
            </p:sp>
          </p:grpSp>
        </p:grpSp>
      </p:grpSp>
      <p:grpSp>
        <p:nvGrpSpPr>
          <p:cNvPr id="1475" name="Group">
            <a:extLst>
              <a:ext uri="{FF2B5EF4-FFF2-40B4-BE49-F238E27FC236}">
                <a16:creationId xmlns:a16="http://schemas.microsoft.com/office/drawing/2014/main" id="{381E0831-E020-3D37-0316-C271E72ACF2F}"/>
              </a:ext>
            </a:extLst>
          </p:cNvPr>
          <p:cNvGrpSpPr/>
          <p:nvPr/>
        </p:nvGrpSpPr>
        <p:grpSpPr>
          <a:xfrm>
            <a:off x="10045700" y="5518234"/>
            <a:ext cx="13635482" cy="2992607"/>
            <a:chOff x="0" y="-1"/>
            <a:chExt cx="13635480" cy="2992606"/>
          </a:xfrm>
        </p:grpSpPr>
        <p:sp>
          <p:nvSpPr>
            <p:cNvPr id="1469" name="Oval 9">
              <a:extLst>
                <a:ext uri="{FF2B5EF4-FFF2-40B4-BE49-F238E27FC236}">
                  <a16:creationId xmlns:a16="http://schemas.microsoft.com/office/drawing/2014/main" id="{0760CC61-1271-4E71-F78D-7D83651D95D0}"/>
                </a:ext>
              </a:extLst>
            </p:cNvPr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74" name="Group">
              <a:extLst>
                <a:ext uri="{FF2B5EF4-FFF2-40B4-BE49-F238E27FC236}">
                  <a16:creationId xmlns:a16="http://schemas.microsoft.com/office/drawing/2014/main" id="{9E9466F0-9ADB-905E-22BD-ABC743292981}"/>
                </a:ext>
              </a:extLst>
            </p:cNvPr>
            <p:cNvGrpSpPr/>
            <p:nvPr/>
          </p:nvGrpSpPr>
          <p:grpSpPr>
            <a:xfrm>
              <a:off x="0" y="-1"/>
              <a:ext cx="13635480" cy="2862263"/>
              <a:chOff x="0" y="0"/>
              <a:chExt cx="13635479" cy="2862261"/>
            </a:xfrm>
          </p:grpSpPr>
          <p:sp>
            <p:nvSpPr>
              <p:cNvPr id="1470" name="Freeform 23">
                <a:extLst>
                  <a:ext uri="{FF2B5EF4-FFF2-40B4-BE49-F238E27FC236}">
                    <a16:creationId xmlns:a16="http://schemas.microsoft.com/office/drawing/2014/main" id="{28EB99C4-829F-8C37-C2A5-564961CF4C39}"/>
                  </a:ext>
                </a:extLst>
              </p:cNvPr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1" name="Oval 24">
                <a:extLst>
                  <a:ext uri="{FF2B5EF4-FFF2-40B4-BE49-F238E27FC236}">
                    <a16:creationId xmlns:a16="http://schemas.microsoft.com/office/drawing/2014/main" id="{A49E3508-085A-D911-09E3-3E8DD8269121}"/>
                  </a:ext>
                </a:extLst>
              </p:cNvPr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2" name="ggplot(my.DS, aes(x=alphabet, y=measure, fill=alphabet))…">
                <a:extLst>
                  <a:ext uri="{FF2B5EF4-FFF2-40B4-BE49-F238E27FC236}">
                    <a16:creationId xmlns:a16="http://schemas.microsoft.com/office/drawing/2014/main" id="{5412BDD2-CEA6-02F1-6C84-9CE408126995}"/>
                  </a:ext>
                </a:extLst>
              </p:cNvPr>
              <p:cNvSpPr/>
              <p:nvPr/>
            </p:nvSpPr>
            <p:spPr>
              <a:xfrm>
                <a:off x="6602255" y="0"/>
                <a:ext cx="7033224" cy="173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ggplot(my.DS, aes(x=</a:t>
                </a:r>
                <a:r>
                  <a:rPr lang="da-DK" dirty="0"/>
                  <a:t>Sample</a:t>
                </a:r>
                <a:r>
                  <a:rPr dirty="0"/>
                  <a:t>, y=</a:t>
                </a:r>
                <a:r>
                  <a:rPr lang="da-DK" dirty="0"/>
                  <a:t>M</a:t>
                </a:r>
                <a:r>
                  <a:rPr dirty="0" err="1"/>
                  <a:t>easure</a:t>
                </a:r>
                <a:r>
                  <a:rPr dirty="0"/>
                  <a:t>, fill=</a:t>
                </a:r>
                <a:r>
                  <a:rPr lang="da-DK" dirty="0"/>
                  <a:t>Sample</a:t>
                </a:r>
                <a:r>
                  <a:rPr dirty="0"/>
                  <a:t>))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+ </a:t>
                </a:r>
                <a:r>
                  <a:rPr dirty="0" err="1"/>
                  <a:t>geom_boxplot</a:t>
                </a:r>
                <a:r>
                  <a:rPr dirty="0"/>
                  <a:t>()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473" name="COLOR BY GROUP">
                <a:extLst>
                  <a:ext uri="{FF2B5EF4-FFF2-40B4-BE49-F238E27FC236}">
                    <a16:creationId xmlns:a16="http://schemas.microsoft.com/office/drawing/2014/main" id="{6FD3F4BA-80B6-2B5B-CE2B-F7ADAF22612D}"/>
                  </a:ext>
                </a:extLst>
              </p:cNvPr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COLOR BY GROUP</a:t>
                </a:r>
              </a:p>
            </p:txBody>
          </p:sp>
        </p:grpSp>
      </p:grpSp>
      <p:grpSp>
        <p:nvGrpSpPr>
          <p:cNvPr id="1482" name="Group">
            <a:extLst>
              <a:ext uri="{FF2B5EF4-FFF2-40B4-BE49-F238E27FC236}">
                <a16:creationId xmlns:a16="http://schemas.microsoft.com/office/drawing/2014/main" id="{C0751E40-134E-2664-1726-5D7087A2F26F}"/>
              </a:ext>
            </a:extLst>
          </p:cNvPr>
          <p:cNvGrpSpPr/>
          <p:nvPr/>
        </p:nvGrpSpPr>
        <p:grpSpPr>
          <a:xfrm>
            <a:off x="10045700" y="7758590"/>
            <a:ext cx="13633296" cy="2914924"/>
            <a:chOff x="0" y="0"/>
            <a:chExt cx="13633294" cy="2914922"/>
          </a:xfrm>
        </p:grpSpPr>
        <p:sp>
          <p:nvSpPr>
            <p:cNvPr id="1476" name="Oval 19">
              <a:extLst>
                <a:ext uri="{FF2B5EF4-FFF2-40B4-BE49-F238E27FC236}">
                  <a16:creationId xmlns:a16="http://schemas.microsoft.com/office/drawing/2014/main" id="{36A517EF-5128-EC8B-B97E-1FDF7BB1257D}"/>
                </a:ext>
              </a:extLst>
            </p:cNvPr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1" name="Group">
              <a:extLst>
                <a:ext uri="{FF2B5EF4-FFF2-40B4-BE49-F238E27FC236}">
                  <a16:creationId xmlns:a16="http://schemas.microsoft.com/office/drawing/2014/main" id="{B90F69D4-AE8A-12FF-5318-1D136CCB949A}"/>
                </a:ext>
              </a:extLst>
            </p:cNvPr>
            <p:cNvGrpSpPr/>
            <p:nvPr/>
          </p:nvGrpSpPr>
          <p:grpSpPr>
            <a:xfrm>
              <a:off x="0" y="-1"/>
              <a:ext cx="13633296" cy="2784622"/>
              <a:chOff x="0" y="0"/>
              <a:chExt cx="13633295" cy="2784620"/>
            </a:xfrm>
          </p:grpSpPr>
          <p:sp>
            <p:nvSpPr>
              <p:cNvPr id="1477" name="Freeform 20">
                <a:extLst>
                  <a:ext uri="{FF2B5EF4-FFF2-40B4-BE49-F238E27FC236}">
                    <a16:creationId xmlns:a16="http://schemas.microsoft.com/office/drawing/2014/main" id="{C1035BA5-9F90-3865-9401-C38C57AED0D4}"/>
                  </a:ext>
                </a:extLst>
              </p:cNvPr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8" name="Oval 21">
                <a:extLst>
                  <a:ext uri="{FF2B5EF4-FFF2-40B4-BE49-F238E27FC236}">
                    <a16:creationId xmlns:a16="http://schemas.microsoft.com/office/drawing/2014/main" id="{38DD508E-805F-CC59-B74C-FA95DB84AD9C}"/>
                  </a:ext>
                </a:extLst>
              </p:cNvPr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79" name="… + ggtitle(&quot;Basic boxplot&quot;) + theme(legend.position=“none”, plot.title = element_text(size=11))">
                <a:extLst>
                  <a:ext uri="{FF2B5EF4-FFF2-40B4-BE49-F238E27FC236}">
                    <a16:creationId xmlns:a16="http://schemas.microsoft.com/office/drawing/2014/main" id="{299E1754-711E-8093-4FAE-C8CD3FD2AA96}"/>
                  </a:ext>
                </a:extLst>
              </p:cNvPr>
              <p:cNvSpPr/>
              <p:nvPr/>
            </p:nvSpPr>
            <p:spPr>
              <a:xfrm>
                <a:off x="6602255" y="0"/>
                <a:ext cx="7031041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 … + ggtitle("Basic boxplot") + theme(legend.position=“none”, plot.title = element_text(size=11)) </a:t>
                </a:r>
              </a:p>
            </p:txBody>
          </p:sp>
          <p:sp>
            <p:nvSpPr>
              <p:cNvPr id="1480" name="TITLE AND LEGEND">
                <a:extLst>
                  <a:ext uri="{FF2B5EF4-FFF2-40B4-BE49-F238E27FC236}">
                    <a16:creationId xmlns:a16="http://schemas.microsoft.com/office/drawing/2014/main" id="{A73393B6-41C0-F88A-AA8A-9ACB6D5F5A0A}"/>
                  </a:ext>
                </a:extLst>
              </p:cNvPr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TITLE AND LEGEND</a:t>
                </a:r>
              </a:p>
            </p:txBody>
          </p:sp>
        </p:grpSp>
      </p:grpSp>
      <p:grpSp>
        <p:nvGrpSpPr>
          <p:cNvPr id="1489" name="Group">
            <a:extLst>
              <a:ext uri="{FF2B5EF4-FFF2-40B4-BE49-F238E27FC236}">
                <a16:creationId xmlns:a16="http://schemas.microsoft.com/office/drawing/2014/main" id="{2B599DF9-4D50-9E3D-DE7F-2304DF582AD5}"/>
              </a:ext>
            </a:extLst>
          </p:cNvPr>
          <p:cNvGrpSpPr/>
          <p:nvPr/>
        </p:nvGrpSpPr>
        <p:grpSpPr>
          <a:xfrm>
            <a:off x="10045700" y="9735984"/>
            <a:ext cx="13640142" cy="3071243"/>
            <a:chOff x="0" y="0"/>
            <a:chExt cx="13640141" cy="3071241"/>
          </a:xfrm>
        </p:grpSpPr>
        <p:sp>
          <p:nvSpPr>
            <p:cNvPr id="1483" name="Oval 6">
              <a:extLst>
                <a:ext uri="{FF2B5EF4-FFF2-40B4-BE49-F238E27FC236}">
                  <a16:creationId xmlns:a16="http://schemas.microsoft.com/office/drawing/2014/main" id="{C8F7E218-2D52-C950-5A32-BAD994DAB938}"/>
                </a:ext>
              </a:extLst>
            </p:cNvPr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488" name="Group">
              <a:extLst>
                <a:ext uri="{FF2B5EF4-FFF2-40B4-BE49-F238E27FC236}">
                  <a16:creationId xmlns:a16="http://schemas.microsoft.com/office/drawing/2014/main" id="{AB3BFFA3-B2FB-FCA9-5B14-6D1242FA8095}"/>
                </a:ext>
              </a:extLst>
            </p:cNvPr>
            <p:cNvGrpSpPr/>
            <p:nvPr/>
          </p:nvGrpSpPr>
          <p:grpSpPr>
            <a:xfrm>
              <a:off x="0" y="-1"/>
              <a:ext cx="13640142" cy="2957739"/>
              <a:chOff x="0" y="0"/>
              <a:chExt cx="13640141" cy="2957737"/>
            </a:xfrm>
          </p:grpSpPr>
          <p:sp>
            <p:nvSpPr>
              <p:cNvPr id="1484" name="Freeform 20">
                <a:extLst>
                  <a:ext uri="{FF2B5EF4-FFF2-40B4-BE49-F238E27FC236}">
                    <a16:creationId xmlns:a16="http://schemas.microsoft.com/office/drawing/2014/main" id="{C31F9F70-189E-9706-0327-4AD6395DCB46}"/>
                  </a:ext>
                </a:extLst>
              </p:cNvPr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5" name="Oval 21">
                <a:extLst>
                  <a:ext uri="{FF2B5EF4-FFF2-40B4-BE49-F238E27FC236}">
                    <a16:creationId xmlns:a16="http://schemas.microsoft.com/office/drawing/2014/main" id="{DE8F56B5-8115-DDEC-5338-DB58367699BB}"/>
                  </a:ext>
                </a:extLst>
              </p:cNvPr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6" name="… + scale_fill_manual(values = c(&quot;lightgray&quot;, &quot;steelblue&quot;,…">
                <a:extLst>
                  <a:ext uri="{FF2B5EF4-FFF2-40B4-BE49-F238E27FC236}">
                    <a16:creationId xmlns:a16="http://schemas.microsoft.com/office/drawing/2014/main" id="{235EF746-DD26-DA86-D679-DCBB3591113D}"/>
                  </a:ext>
                </a:extLst>
              </p:cNvPr>
              <p:cNvSpPr/>
              <p:nvPr/>
            </p:nvSpPr>
            <p:spPr>
              <a:xfrm>
                <a:off x="6602255" y="0"/>
                <a:ext cx="703788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… + scale_fill_manual(values = c("lightgray", "steelblue",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“aquamarine3", "seagreen4"))</a:t>
                </a:r>
              </a:p>
              <a:p>
                <a:pPr algn="r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</a:t>
                </a:r>
              </a:p>
            </p:txBody>
          </p:sp>
          <p:sp>
            <p:nvSpPr>
              <p:cNvPr id="1487" name="CUSTOM COLORS">
                <a:extLst>
                  <a:ext uri="{FF2B5EF4-FFF2-40B4-BE49-F238E27FC236}">
                    <a16:creationId xmlns:a16="http://schemas.microsoft.com/office/drawing/2014/main" id="{D32131CF-AE1D-3999-D97F-8A9ABB4FC2B0}"/>
                  </a:ext>
                </a:extLst>
              </p:cNvPr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CUSTOM COLORS</a:t>
                </a:r>
              </a:p>
            </p:txBody>
          </p:sp>
        </p:grpSp>
      </p:grpSp>
      <p:grpSp>
        <p:nvGrpSpPr>
          <p:cNvPr id="1494" name="Group">
            <a:extLst>
              <a:ext uri="{FF2B5EF4-FFF2-40B4-BE49-F238E27FC236}">
                <a16:creationId xmlns:a16="http://schemas.microsoft.com/office/drawing/2014/main" id="{21B72D70-8076-2D2D-5790-736755E34D55}"/>
              </a:ext>
            </a:extLst>
          </p:cNvPr>
          <p:cNvGrpSpPr/>
          <p:nvPr/>
        </p:nvGrpSpPr>
        <p:grpSpPr>
          <a:xfrm>
            <a:off x="10045699" y="12399273"/>
            <a:ext cx="15427469" cy="609958"/>
            <a:chOff x="-245427" y="-19050"/>
            <a:chExt cx="15427467" cy="609957"/>
          </a:xfrm>
        </p:grpSpPr>
        <p:sp>
          <p:nvSpPr>
            <p:cNvPr id="1490" name="Line">
              <a:extLst>
                <a:ext uri="{FF2B5EF4-FFF2-40B4-BE49-F238E27FC236}">
                  <a16:creationId xmlns:a16="http://schemas.microsoft.com/office/drawing/2014/main" id="{BC6526CD-0C73-5413-E0D8-5F61CC59CC73}"/>
                </a:ext>
              </a:extLst>
            </p:cNvPr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91" name="Oval 21">
              <a:extLst>
                <a:ext uri="{FF2B5EF4-FFF2-40B4-BE49-F238E27FC236}">
                  <a16:creationId xmlns:a16="http://schemas.microsoft.com/office/drawing/2014/main" id="{B1B85848-6FF7-E145-C2DB-C1F077299F7A}"/>
                </a:ext>
              </a:extLst>
            </p:cNvPr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+ theme_minimal()">
              <a:extLst>
                <a:ext uri="{FF2B5EF4-FFF2-40B4-BE49-F238E27FC236}">
                  <a16:creationId xmlns:a16="http://schemas.microsoft.com/office/drawing/2014/main" id="{DA635628-5DB4-CF08-2C78-998D45DEE746}"/>
                </a:ext>
              </a:extLst>
            </p:cNvPr>
            <p:cNvSpPr txBox="1"/>
            <p:nvPr/>
          </p:nvSpPr>
          <p:spPr>
            <a:xfrm>
              <a:off x="6357020" y="-19051"/>
              <a:ext cx="8825021" cy="609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+ theme_minimal()</a:t>
              </a:r>
            </a:p>
          </p:txBody>
        </p:sp>
        <p:sp>
          <p:nvSpPr>
            <p:cNvPr id="1493" name="BACKGROUND">
              <a:extLst>
                <a:ext uri="{FF2B5EF4-FFF2-40B4-BE49-F238E27FC236}">
                  <a16:creationId xmlns:a16="http://schemas.microsoft.com/office/drawing/2014/main" id="{68B2A043-916E-607B-8215-E6802870CEB3}"/>
                </a:ext>
              </a:extLst>
            </p:cNvPr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THEME</a:t>
              </a:r>
              <a:endParaRPr dirty="0"/>
            </a:p>
          </p:txBody>
        </p:sp>
      </p:grpSp>
      <p:sp>
        <p:nvSpPr>
          <p:cNvPr id="1495" name="28">
            <a:extLst>
              <a:ext uri="{FF2B5EF4-FFF2-40B4-BE49-F238E27FC236}">
                <a16:creationId xmlns:a16="http://schemas.microsoft.com/office/drawing/2014/main" id="{904B54AA-DC27-ABFE-80BA-E312E8F610AA}"/>
              </a:ext>
            </a:extLst>
          </p:cNvPr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96" name="plot1.pdf" descr="plot1.pdf">
            <a:extLst>
              <a:ext uri="{FF2B5EF4-FFF2-40B4-BE49-F238E27FC236}">
                <a16:creationId xmlns:a16="http://schemas.microsoft.com/office/drawing/2014/main" id="{80C19B22-71A6-DC44-80D1-9D65484D4851}"/>
              </a:ext>
            </a:extLst>
          </p:cNvPr>
          <p:cNvPicPr>
            <a:picLocks/>
          </p:cNvPicPr>
          <p:nvPr/>
        </p:nvPicPr>
        <p:blipFill>
          <a:blip r:embed="rId3"/>
          <a:srcRect l="2080" b="4863"/>
          <a:stretch>
            <a:fillRect/>
          </a:stretch>
        </p:blipFill>
        <p:spPr>
          <a:xfrm>
            <a:off x="502867" y="6523536"/>
            <a:ext cx="8012815" cy="531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plot2.pdf" descr="plot2.pdf">
            <a:extLst>
              <a:ext uri="{FF2B5EF4-FFF2-40B4-BE49-F238E27FC236}">
                <a16:creationId xmlns:a16="http://schemas.microsoft.com/office/drawing/2014/main" id="{B3A413EA-0A85-923A-CB5E-760500C76BAE}"/>
              </a:ext>
            </a:extLst>
          </p:cNvPr>
          <p:cNvPicPr>
            <a:picLocks/>
          </p:cNvPicPr>
          <p:nvPr/>
        </p:nvPicPr>
        <p:blipFill>
          <a:blip r:embed="rId4"/>
          <a:srcRect l="2494" b="4678"/>
          <a:stretch>
            <a:fillRect/>
          </a:stretch>
        </p:blipFill>
        <p:spPr>
          <a:xfrm>
            <a:off x="404469" y="6471596"/>
            <a:ext cx="8636058" cy="5369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0" name="Group">
            <a:extLst>
              <a:ext uri="{FF2B5EF4-FFF2-40B4-BE49-F238E27FC236}">
                <a16:creationId xmlns:a16="http://schemas.microsoft.com/office/drawing/2014/main" id="{76DA22FA-1EAE-80AB-D38C-670D1D909539}"/>
              </a:ext>
            </a:extLst>
          </p:cNvPr>
          <p:cNvGrpSpPr/>
          <p:nvPr/>
        </p:nvGrpSpPr>
        <p:grpSpPr>
          <a:xfrm>
            <a:off x="363780" y="6245488"/>
            <a:ext cx="8705423" cy="5567326"/>
            <a:chOff x="0" y="0"/>
            <a:chExt cx="8705422" cy="5567325"/>
          </a:xfrm>
        </p:grpSpPr>
        <p:pic>
          <p:nvPicPr>
            <p:cNvPr id="1498" name="plot3.pdf" descr="plot3.pdf">
              <a:extLst>
                <a:ext uri="{FF2B5EF4-FFF2-40B4-BE49-F238E27FC236}">
                  <a16:creationId xmlns:a16="http://schemas.microsoft.com/office/drawing/2014/main" id="{2A9BE387-21D2-08F5-AC87-F37CBB6FCFF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l="2388" r="8062" b="4647"/>
            <a:stretch>
              <a:fillRect/>
            </a:stretch>
          </p:blipFill>
          <p:spPr>
            <a:xfrm>
              <a:off x="0" y="0"/>
              <a:ext cx="7881144" cy="5567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Rectangle">
              <a:extLst>
                <a:ext uri="{FF2B5EF4-FFF2-40B4-BE49-F238E27FC236}">
                  <a16:creationId xmlns:a16="http://schemas.microsoft.com/office/drawing/2014/main" id="{789ED973-D126-9094-6223-443301683D85}"/>
                </a:ext>
              </a:extLst>
            </p:cNvPr>
            <p:cNvSpPr/>
            <p:nvPr/>
          </p:nvSpPr>
          <p:spPr>
            <a:xfrm>
              <a:off x="7869603" y="2076629"/>
              <a:ext cx="835820" cy="20075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0B3612-6FFB-1AD2-19A5-3CEB3AA41B92}"/>
              </a:ext>
            </a:extLst>
          </p:cNvPr>
          <p:cNvGrpSpPr/>
          <p:nvPr/>
        </p:nvGrpSpPr>
        <p:grpSpPr>
          <a:xfrm>
            <a:off x="335104" y="6203924"/>
            <a:ext cx="8705423" cy="5567326"/>
            <a:chOff x="462546" y="6325284"/>
            <a:chExt cx="8705423" cy="5567326"/>
          </a:xfrm>
        </p:grpSpPr>
        <p:grpSp>
          <p:nvGrpSpPr>
            <p:cNvPr id="2" name="Group">
              <a:extLst>
                <a:ext uri="{FF2B5EF4-FFF2-40B4-BE49-F238E27FC236}">
                  <a16:creationId xmlns:a16="http://schemas.microsoft.com/office/drawing/2014/main" id="{5DA1571D-F623-F535-9314-385B6AB54842}"/>
                </a:ext>
              </a:extLst>
            </p:cNvPr>
            <p:cNvGrpSpPr/>
            <p:nvPr/>
          </p:nvGrpSpPr>
          <p:grpSpPr>
            <a:xfrm>
              <a:off x="462546" y="6325284"/>
              <a:ext cx="8705423" cy="5567326"/>
              <a:chOff x="0" y="0"/>
              <a:chExt cx="8705422" cy="5567325"/>
            </a:xfrm>
          </p:grpSpPr>
          <p:pic>
            <p:nvPicPr>
              <p:cNvPr id="3" name="plot3.pdf" descr="plot3.pdf">
                <a:extLst>
                  <a:ext uri="{FF2B5EF4-FFF2-40B4-BE49-F238E27FC236}">
                    <a16:creationId xmlns:a16="http://schemas.microsoft.com/office/drawing/2014/main" id="{6FED63A3-400A-DE0E-2360-7B64E34E7E0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l="2388" r="8062" b="4647"/>
              <a:stretch>
                <a:fillRect/>
              </a:stretch>
            </p:blipFill>
            <p:spPr>
              <a:xfrm>
                <a:off x="0" y="0"/>
                <a:ext cx="7881144" cy="55673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38EB6E6-86F9-AC1A-A66F-E66BD0E8709B}"/>
                  </a:ext>
                </a:extLst>
              </p:cNvPr>
              <p:cNvSpPr/>
              <p:nvPr/>
            </p:nvSpPr>
            <p:spPr>
              <a:xfrm>
                <a:off x="7869603" y="2076629"/>
                <a:ext cx="835820" cy="20075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" name="plot5.pdf" descr="plot5.pdf">
              <a:extLst>
                <a:ext uri="{FF2B5EF4-FFF2-40B4-BE49-F238E27FC236}">
                  <a16:creationId xmlns:a16="http://schemas.microsoft.com/office/drawing/2014/main" id="{8D03AE21-1DE0-9937-44E4-076EBF1AD8C5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9138" t="60214" r="75306" b="30407"/>
            <a:stretch/>
          </p:blipFill>
          <p:spPr>
            <a:xfrm>
              <a:off x="1047071" y="9844314"/>
              <a:ext cx="1376816" cy="541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pic>
          <p:nvPicPr>
            <p:cNvPr id="10" name="plot5.pdf" descr="plot5.pdf">
              <a:extLst>
                <a:ext uri="{FF2B5EF4-FFF2-40B4-BE49-F238E27FC236}">
                  <a16:creationId xmlns:a16="http://schemas.microsoft.com/office/drawing/2014/main" id="{26D21F1B-5524-1F2B-D338-AD1EDBE924B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606" t="52849" r="54958" b="34764"/>
            <a:stretch/>
          </p:blipFill>
          <p:spPr>
            <a:xfrm>
              <a:off x="2837188" y="9405712"/>
              <a:ext cx="1376816" cy="721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lot5.pdf" descr="plot5.pdf">
              <a:extLst>
                <a:ext uri="{FF2B5EF4-FFF2-40B4-BE49-F238E27FC236}">
                  <a16:creationId xmlns:a16="http://schemas.microsoft.com/office/drawing/2014/main" id="{2B8904DB-985A-A801-B438-D12AAA04A7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49945" t="31128" r="34687" b="53094"/>
            <a:stretch/>
          </p:blipFill>
          <p:spPr>
            <a:xfrm>
              <a:off x="4631995" y="8129693"/>
              <a:ext cx="1369531" cy="950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lot5.pdf" descr="plot5.pdf">
              <a:extLst>
                <a:ext uri="{FF2B5EF4-FFF2-40B4-BE49-F238E27FC236}">
                  <a16:creationId xmlns:a16="http://schemas.microsoft.com/office/drawing/2014/main" id="{575E36B4-1020-BA3F-DA92-7A3597ED35C3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70116" t="43223" r="14407" b="45962"/>
            <a:stretch/>
          </p:blipFill>
          <p:spPr>
            <a:xfrm>
              <a:off x="6415288" y="8854090"/>
              <a:ext cx="1364166" cy="632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3" name="Group">
            <a:extLst>
              <a:ext uri="{FF2B5EF4-FFF2-40B4-BE49-F238E27FC236}">
                <a16:creationId xmlns:a16="http://schemas.microsoft.com/office/drawing/2014/main" id="{DA698579-F599-F15F-75C4-3B43A1F51BC6}"/>
              </a:ext>
            </a:extLst>
          </p:cNvPr>
          <p:cNvGrpSpPr/>
          <p:nvPr/>
        </p:nvGrpSpPr>
        <p:grpSpPr>
          <a:xfrm>
            <a:off x="66381" y="5951608"/>
            <a:ext cx="8801979" cy="6013800"/>
            <a:chOff x="0" y="0"/>
            <a:chExt cx="8801978" cy="6013799"/>
          </a:xfrm>
        </p:grpSpPr>
        <p:sp>
          <p:nvSpPr>
            <p:cNvPr id="1501" name="Rectangle">
              <a:extLst>
                <a:ext uri="{FF2B5EF4-FFF2-40B4-BE49-F238E27FC236}">
                  <a16:creationId xmlns:a16="http://schemas.microsoft.com/office/drawing/2014/main" id="{23022F54-D4E1-73F8-1C1F-B35E019B6667}"/>
                </a:ext>
              </a:extLst>
            </p:cNvPr>
            <p:cNvSpPr/>
            <p:nvPr/>
          </p:nvSpPr>
          <p:spPr>
            <a:xfrm>
              <a:off x="0" y="0"/>
              <a:ext cx="8801979" cy="6013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02" name="plot5.pdf" descr="plot5.pdf">
              <a:extLst>
                <a:ext uri="{FF2B5EF4-FFF2-40B4-BE49-F238E27FC236}">
                  <a16:creationId xmlns:a16="http://schemas.microsoft.com/office/drawing/2014/main" id="{EFD477F1-6C49-EACA-4BCE-FE5CD6B8C03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2454" r="10345" b="4471"/>
            <a:stretch>
              <a:fillRect/>
            </a:stretch>
          </p:blipFill>
          <p:spPr>
            <a:xfrm>
              <a:off x="290199" y="193066"/>
              <a:ext cx="8340267" cy="517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73084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8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9" name="2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13" name="Group"/>
          <p:cNvGrpSpPr/>
          <p:nvPr/>
        </p:nvGrpSpPr>
        <p:grpSpPr>
          <a:xfrm>
            <a:off x="7959784" y="1016314"/>
            <a:ext cx="9176351" cy="2407792"/>
            <a:chOff x="97444" y="0"/>
            <a:chExt cx="9176350" cy="2407790"/>
          </a:xfrm>
        </p:grpSpPr>
        <p:sp>
          <p:nvSpPr>
            <p:cNvPr id="1510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 CHEAT SHEET </a:t>
              </a:r>
            </a:p>
          </p:txBody>
        </p:sp>
        <p:sp>
          <p:nvSpPr>
            <p:cNvPr id="1511" name="https://rstudio.com/wp-content/uploads/2016/11/ggplot2-cheatsheet-2.1.pdf"/>
            <p:cNvSpPr txBox="1"/>
            <p:nvPr/>
          </p:nvSpPr>
          <p:spPr>
            <a:xfrm>
              <a:off x="1859337" y="0"/>
              <a:ext cx="7414457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https://rstudio.com/wp-content/uploads/2016/11/ggplot2-cheatsheet-2.1.pdf</a:t>
              </a:r>
            </a:p>
          </p:txBody>
        </p:sp>
        <p:sp>
          <p:nvSpPr>
            <p:cNvPr id="1512" name="Line"/>
            <p:cNvSpPr/>
            <p:nvPr/>
          </p:nvSpPr>
          <p:spPr>
            <a:xfrm>
              <a:off x="97444" y="190749"/>
              <a:ext cx="1490286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514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5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6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517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528" name="Group"/>
          <p:cNvGrpSpPr/>
          <p:nvPr/>
        </p:nvGrpSpPr>
        <p:grpSpPr>
          <a:xfrm>
            <a:off x="1748861" y="4596970"/>
            <a:ext cx="16875040" cy="8271296"/>
            <a:chOff x="0" y="0"/>
            <a:chExt cx="16875038" cy="8271295"/>
          </a:xfrm>
        </p:grpSpPr>
        <p:sp>
          <p:nvSpPr>
            <p:cNvPr id="1519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0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1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2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Line"/>
            <p:cNvSpPr/>
            <p:nvPr/>
          </p:nvSpPr>
          <p:spPr>
            <a:xfrm flipV="1">
              <a:off x="4827701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9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530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531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532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533" name="+ geom_point()…"/>
          <p:cNvSpPr txBox="1"/>
          <p:nvPr/>
        </p:nvSpPr>
        <p:spPr>
          <a:xfrm>
            <a:off x="11139687" y="4942358"/>
            <a:ext cx="281654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534" name="+ geom_col()…"/>
          <p:cNvSpPr txBox="1"/>
          <p:nvPr/>
        </p:nvSpPr>
        <p:spPr>
          <a:xfrm>
            <a:off x="14393264" y="4950669"/>
            <a:ext cx="337795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geom_col()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535" name="Add Plot Type:"/>
          <p:cNvSpPr txBox="1"/>
          <p:nvPr/>
        </p:nvSpPr>
        <p:spPr>
          <a:xfrm>
            <a:off x="8375087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Add Plot Type:</a:t>
            </a:r>
          </a:p>
        </p:txBody>
      </p:sp>
      <p:sp>
        <p:nvSpPr>
          <p:cNvPr id="1536" name="ggplot(data = my.data, aes(x = x.var, y = y.var))"/>
          <p:cNvSpPr txBox="1"/>
          <p:nvPr/>
        </p:nvSpPr>
        <p:spPr>
          <a:xfrm>
            <a:off x="2052238" y="53169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ggplot(data = </a:t>
            </a:r>
            <a:r>
              <a:rPr dirty="0" err="1"/>
              <a:t>my.data</a:t>
            </a:r>
            <a:r>
              <a:rPr dirty="0"/>
              <a:t>, aes(x = </a:t>
            </a:r>
            <a:r>
              <a:rPr dirty="0" err="1"/>
              <a:t>x.var</a:t>
            </a:r>
            <a:r>
              <a:rPr dirty="0"/>
              <a:t>, 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537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538" name="Color Fill by Group:"/>
          <p:cNvSpPr txBox="1"/>
          <p:nvPr/>
        </p:nvSpPr>
        <p:spPr>
          <a:xfrm>
            <a:off x="5656350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Fill by Group:</a:t>
            </a:r>
          </a:p>
        </p:txBody>
      </p:sp>
      <p:sp>
        <p:nvSpPr>
          <p:cNvPr id="1539" name="ggplot(…, aes(…, color = “green”))"/>
          <p:cNvSpPr txBox="1"/>
          <p:nvPr/>
        </p:nvSpPr>
        <p:spPr>
          <a:xfrm>
            <a:off x="1963210" y="752406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color = “green”</a:t>
            </a:r>
            <a:r>
              <a:rPr dirty="0"/>
              <a:t>))</a:t>
            </a:r>
          </a:p>
        </p:txBody>
      </p:sp>
      <p:sp>
        <p:nvSpPr>
          <p:cNvPr id="1540" name="ggplot(…, aes(…, fill = group.var))"/>
          <p:cNvSpPr txBox="1"/>
          <p:nvPr/>
        </p:nvSpPr>
        <p:spPr>
          <a:xfrm>
            <a:off x="5760843" y="752406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ggplot(…, aes(…, </a:t>
            </a:r>
            <a:r>
              <a:rPr b="1" dirty="0"/>
              <a:t>fill = </a:t>
            </a:r>
            <a:r>
              <a:rPr b="1" dirty="0" err="1"/>
              <a:t>group.var</a:t>
            </a:r>
            <a:r>
              <a:rPr dirty="0"/>
              <a:t>))</a:t>
            </a:r>
          </a:p>
        </p:txBody>
      </p:sp>
      <p:sp>
        <p:nvSpPr>
          <p:cNvPr id="1541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542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scale_*_manual(values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ex:</a:t>
            </a:r>
            <a:r>
              <a:t> scale_color_manual(values = c(“blue”, “pink”))</a:t>
            </a:r>
          </a:p>
        </p:txBody>
      </p:sp>
      <p:sp>
        <p:nvSpPr>
          <p:cNvPr id="1543" name="Grid Theme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Grid Theme:</a:t>
            </a:r>
          </a:p>
        </p:txBody>
      </p:sp>
      <p:sp>
        <p:nvSpPr>
          <p:cNvPr id="1544" name="theme_bw()…"/>
          <p:cNvSpPr txBox="1"/>
          <p:nvPr/>
        </p:nvSpPr>
        <p:spPr>
          <a:xfrm>
            <a:off x="14911460" y="9039734"/>
            <a:ext cx="30004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theme_bw()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theme_minimal()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theme_dark()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theme_*()</a:t>
            </a:r>
          </a:p>
        </p:txBody>
      </p:sp>
      <p:sp>
        <p:nvSpPr>
          <p:cNvPr id="1545" name="ggtitle(“…”)…"/>
          <p:cNvSpPr txBox="1"/>
          <p:nvPr/>
        </p:nvSpPr>
        <p:spPr>
          <a:xfrm>
            <a:off x="3559417" y="11448026"/>
            <a:ext cx="26333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ggtitle(“…”)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xlab(“…”)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ylab(“…”)</a:t>
            </a:r>
          </a:p>
        </p:txBody>
      </p:sp>
      <p:sp>
        <p:nvSpPr>
          <p:cNvPr id="1546" name="theme(* = element_text())…"/>
          <p:cNvSpPr txBox="1"/>
          <p:nvPr/>
        </p:nvSpPr>
        <p:spPr>
          <a:xfrm>
            <a:off x="8295339" y="11325686"/>
            <a:ext cx="1051759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theme(* = element_text())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theme(axis.title = element_text(angle = 90, colour= “red”), legend.text = element_text(size = 8, face = “bold”))</a:t>
            </a:r>
          </a:p>
        </p:txBody>
      </p:sp>
      <p:sp>
        <p:nvSpPr>
          <p:cNvPr id="1547" name="scale_fill_grey(start = 0.2, end = 0.8)…"/>
          <p:cNvSpPr txBox="1"/>
          <p:nvPr/>
        </p:nvSpPr>
        <p:spPr>
          <a:xfrm>
            <a:off x="1996631" y="9658599"/>
            <a:ext cx="7808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scale_fill_grey(start = 0.2, end = 0.8) </a:t>
            </a:r>
          </a:p>
          <a:p>
            <a:pPr>
              <a:buSzPct val="100000"/>
              <a:buChar char="+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scale_fill_gradient(low="white", high=“red”)</a:t>
            </a:r>
          </a:p>
        </p:txBody>
      </p:sp>
      <p:sp>
        <p:nvSpPr>
          <p:cNvPr id="1548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549" name="Labels:"/>
          <p:cNvSpPr txBox="1"/>
          <p:nvPr/>
        </p:nvSpPr>
        <p:spPr>
          <a:xfrm>
            <a:off x="1968941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Labels:</a:t>
            </a:r>
          </a:p>
        </p:txBody>
      </p:sp>
      <p:sp>
        <p:nvSpPr>
          <p:cNvPr id="1550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551" name="Text:"/>
          <p:cNvSpPr txBox="1"/>
          <p:nvPr/>
        </p:nvSpPr>
        <p:spPr>
          <a:xfrm>
            <a:off x="7184407" y="11205274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Text: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57" name="Group"/>
          <p:cNvGrpSpPr/>
          <p:nvPr/>
        </p:nvGrpSpPr>
        <p:grpSpPr>
          <a:xfrm>
            <a:off x="18325766" y="6405767"/>
            <a:ext cx="5330387" cy="2080193"/>
            <a:chOff x="0" y="-127000"/>
            <a:chExt cx="5330386" cy="2080191"/>
          </a:xfrm>
        </p:grpSpPr>
        <p:sp>
          <p:nvSpPr>
            <p:cNvPr id="1554" name="EXERCISE 4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4</a:t>
              </a:r>
            </a:p>
          </p:txBody>
        </p:sp>
        <p:sp>
          <p:nvSpPr>
            <p:cNvPr id="1555" name="GGPLOT2"/>
            <p:cNvSpPr txBox="1"/>
            <p:nvPr/>
          </p:nvSpPr>
          <p:spPr>
            <a:xfrm>
              <a:off x="1233611" y="-1270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</a:t>
              </a:r>
            </a:p>
          </p:txBody>
        </p:sp>
        <p:sp>
          <p:nvSpPr>
            <p:cNvPr id="1556" name="Line"/>
            <p:cNvSpPr/>
            <p:nvPr/>
          </p:nvSpPr>
          <p:spPr>
            <a:xfrm>
              <a:off x="834593" y="98992"/>
              <a:ext cx="95822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58" name="Oval 23"/>
          <p:cNvSpPr/>
          <p:nvPr/>
        </p:nvSpPr>
        <p:spPr>
          <a:xfrm>
            <a:off x="14526777" y="7618358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59" name="Oval 23"/>
          <p:cNvSpPr/>
          <p:nvPr/>
        </p:nvSpPr>
        <p:spPr>
          <a:xfrm>
            <a:off x="14526777" y="8058132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0" name="Oval 23"/>
          <p:cNvSpPr/>
          <p:nvPr/>
        </p:nvSpPr>
        <p:spPr>
          <a:xfrm>
            <a:off x="14526777" y="8519360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1" name="Oval 23"/>
          <p:cNvSpPr/>
          <p:nvPr/>
        </p:nvSpPr>
        <p:spPr>
          <a:xfrm>
            <a:off x="14526777" y="897857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2" name="Line 18"/>
          <p:cNvSpPr/>
          <p:nvPr/>
        </p:nvSpPr>
        <p:spPr>
          <a:xfrm>
            <a:off x="4767351" y="69561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3" name="Oval 9"/>
          <p:cNvSpPr/>
          <p:nvPr/>
        </p:nvSpPr>
        <p:spPr>
          <a:xfrm>
            <a:off x="9774206" y="62735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4" name="Oval 14"/>
          <p:cNvSpPr/>
          <p:nvPr/>
        </p:nvSpPr>
        <p:spPr>
          <a:xfrm>
            <a:off x="9606119" y="61044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5" name="Oval 28"/>
          <p:cNvSpPr/>
          <p:nvPr/>
        </p:nvSpPr>
        <p:spPr>
          <a:xfrm>
            <a:off x="7335329" y="68787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6" name="Oval 29"/>
          <p:cNvSpPr/>
          <p:nvPr/>
        </p:nvSpPr>
        <p:spPr>
          <a:xfrm>
            <a:off x="9522775" y="68598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7" name="Oval 10"/>
          <p:cNvSpPr/>
          <p:nvPr/>
        </p:nvSpPr>
        <p:spPr>
          <a:xfrm>
            <a:off x="8585469" y="8526278"/>
            <a:ext cx="1331013" cy="133687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8" name="Oval 15"/>
          <p:cNvSpPr/>
          <p:nvPr/>
        </p:nvSpPr>
        <p:spPr>
          <a:xfrm>
            <a:off x="8417383" y="8358190"/>
            <a:ext cx="1667185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69" name="Freeform 20"/>
          <p:cNvSpPr/>
          <p:nvPr/>
        </p:nvSpPr>
        <p:spPr>
          <a:xfrm>
            <a:off x="5105479" y="7938744"/>
            <a:ext cx="3350005" cy="131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4" y="0"/>
                </a:lnTo>
                <a:lnTo>
                  <a:pt x="18752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0" name="Oval 34"/>
          <p:cNvSpPr/>
          <p:nvPr/>
        </p:nvSpPr>
        <p:spPr>
          <a:xfrm>
            <a:off x="8336695" y="9172814"/>
            <a:ext cx="160271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1" name="Oval 35"/>
          <p:cNvSpPr/>
          <p:nvPr/>
        </p:nvSpPr>
        <p:spPr>
          <a:xfrm>
            <a:off x="6105523" y="7865911"/>
            <a:ext cx="158316" cy="16417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2" name="Oval 8"/>
          <p:cNvSpPr/>
          <p:nvPr/>
        </p:nvSpPr>
        <p:spPr>
          <a:xfrm>
            <a:off x="12280941" y="7772963"/>
            <a:ext cx="1331013" cy="133296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3" name="Oval 13"/>
          <p:cNvSpPr/>
          <p:nvPr/>
        </p:nvSpPr>
        <p:spPr>
          <a:xfrm>
            <a:off x="12112855" y="7604876"/>
            <a:ext cx="1667186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4" name="Freeform 19"/>
          <p:cNvSpPr/>
          <p:nvPr/>
        </p:nvSpPr>
        <p:spPr>
          <a:xfrm>
            <a:off x="4429224" y="7434419"/>
            <a:ext cx="7639267" cy="10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5" name="Oval 31"/>
          <p:cNvSpPr/>
          <p:nvPr/>
        </p:nvSpPr>
        <p:spPr>
          <a:xfrm>
            <a:off x="8349395" y="7363774"/>
            <a:ext cx="160271" cy="164179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6" name="Oval 32"/>
          <p:cNvSpPr/>
          <p:nvPr/>
        </p:nvSpPr>
        <p:spPr>
          <a:xfrm>
            <a:off x="12026858" y="8359311"/>
            <a:ext cx="164178" cy="160271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7" name="Freeform 17"/>
          <p:cNvSpPr/>
          <p:nvPr/>
        </p:nvSpPr>
        <p:spPr>
          <a:xfrm>
            <a:off x="4358862" y="5847733"/>
            <a:ext cx="740837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8" name="Oval 7"/>
          <p:cNvSpPr/>
          <p:nvPr/>
        </p:nvSpPr>
        <p:spPr>
          <a:xfrm>
            <a:off x="11934040" y="5215139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79" name="Oval 12"/>
          <p:cNvSpPr/>
          <p:nvPr/>
        </p:nvSpPr>
        <p:spPr>
          <a:xfrm>
            <a:off x="11765953" y="5046074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0" name="Oval 25"/>
          <p:cNvSpPr/>
          <p:nvPr/>
        </p:nvSpPr>
        <p:spPr>
          <a:xfrm>
            <a:off x="7527085" y="5776087"/>
            <a:ext cx="160271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1" name="Oval 26"/>
          <p:cNvSpPr/>
          <p:nvPr/>
        </p:nvSpPr>
        <p:spPr>
          <a:xfrm>
            <a:off x="11688761" y="57760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2" name="Oval 6"/>
          <p:cNvSpPr/>
          <p:nvPr/>
        </p:nvSpPr>
        <p:spPr>
          <a:xfrm>
            <a:off x="10152269" y="38476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3" name="Oval 11"/>
          <p:cNvSpPr/>
          <p:nvPr/>
        </p:nvSpPr>
        <p:spPr>
          <a:xfrm>
            <a:off x="9984183" y="36795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4" name="Freeform 16"/>
          <p:cNvSpPr/>
          <p:nvPr/>
        </p:nvSpPr>
        <p:spPr>
          <a:xfrm>
            <a:off x="5067336" y="45401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5" name="Freeform 22"/>
          <p:cNvSpPr/>
          <p:nvPr/>
        </p:nvSpPr>
        <p:spPr>
          <a:xfrm>
            <a:off x="9902469" y="44605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586" name="1"/>
          <p:cNvSpPr txBox="1"/>
          <p:nvPr/>
        </p:nvSpPr>
        <p:spPr>
          <a:xfrm>
            <a:off x="10533895" y="39043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587" name="2"/>
          <p:cNvSpPr txBox="1"/>
          <p:nvPr/>
        </p:nvSpPr>
        <p:spPr>
          <a:xfrm>
            <a:off x="12321438" y="527475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588" name="3"/>
          <p:cNvSpPr txBox="1"/>
          <p:nvPr/>
        </p:nvSpPr>
        <p:spPr>
          <a:xfrm>
            <a:off x="10143132" y="63349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589" name="4"/>
          <p:cNvSpPr txBox="1"/>
          <p:nvPr/>
        </p:nvSpPr>
        <p:spPr>
          <a:xfrm>
            <a:off x="12642808" y="7813210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590" name="5"/>
          <p:cNvSpPr txBox="1"/>
          <p:nvPr/>
        </p:nvSpPr>
        <p:spPr>
          <a:xfrm>
            <a:off x="8955610" y="857249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591" name="Oval 23"/>
          <p:cNvSpPr/>
          <p:nvPr/>
        </p:nvSpPr>
        <p:spPr>
          <a:xfrm>
            <a:off x="6344746" y="52697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601" name="Group"/>
          <p:cNvGrpSpPr/>
          <p:nvPr/>
        </p:nvGrpSpPr>
        <p:grpSpPr>
          <a:xfrm>
            <a:off x="1103372" y="5663484"/>
            <a:ext cx="4393053" cy="2587091"/>
            <a:chOff x="0" y="0"/>
            <a:chExt cx="4393052" cy="2587090"/>
          </a:xfrm>
        </p:grpSpPr>
        <p:sp>
          <p:nvSpPr>
            <p:cNvPr id="1592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81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6A82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9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600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355B6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sp>
        <p:nvSpPr>
          <p:cNvPr id="1602" name="ggplot2…"/>
          <p:cNvSpPr txBox="1"/>
          <p:nvPr/>
        </p:nvSpPr>
        <p:spPr>
          <a:xfrm>
            <a:off x="13849020" y="7003256"/>
            <a:ext cx="289141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Boxplot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Aesthetics</a:t>
            </a:r>
          </a:p>
        </p:txBody>
      </p:sp>
      <p:sp>
        <p:nvSpPr>
          <p:cNvPr id="1603" name="Oval 23"/>
          <p:cNvSpPr/>
          <p:nvPr/>
        </p:nvSpPr>
        <p:spPr>
          <a:xfrm>
            <a:off x="13555373" y="7297237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4" name="Oval 23"/>
          <p:cNvSpPr/>
          <p:nvPr/>
        </p:nvSpPr>
        <p:spPr>
          <a:xfrm>
            <a:off x="13555373" y="941878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5" name="Oval 23"/>
          <p:cNvSpPr/>
          <p:nvPr/>
        </p:nvSpPr>
        <p:spPr>
          <a:xfrm>
            <a:off x="13555373" y="9886313"/>
            <a:ext cx="155496" cy="155494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606" name="3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12" name="Group"/>
          <p:cNvGrpSpPr/>
          <p:nvPr/>
        </p:nvGrpSpPr>
        <p:grpSpPr>
          <a:xfrm>
            <a:off x="13391761" y="1489524"/>
            <a:ext cx="9486171" cy="3475979"/>
            <a:chOff x="0" y="0"/>
            <a:chExt cx="9486170" cy="3475977"/>
          </a:xfrm>
        </p:grpSpPr>
        <p:sp>
          <p:nvSpPr>
            <p:cNvPr id="1609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610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611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13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23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14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5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16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7" name="LogisticRegressionPlot.pdf" descr="LogisticRegressionPlot.pdf"/>
            <p:cNvPicPr>
              <a:picLocks noChangeAspect="1"/>
            </p:cNvPicPr>
            <p:nvPr/>
          </p:nvPicPr>
          <p:blipFill>
            <a:blip r:embed="rId4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4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5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6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7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28" name="unnamed.png" descr="unnamed.png"/>
          <p:cNvPicPr>
            <a:picLocks noChangeAspect="1"/>
          </p:cNvPicPr>
          <p:nvPr/>
        </p:nvPicPr>
        <p:blipFill>
          <a:blip r:embed="rId5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8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29" name="BatchCorrectionBoxplot.pdf" descr="BatchCorrectionBoxplot.pdf"/>
            <p:cNvPicPr>
              <a:picLocks/>
            </p:cNvPicPr>
            <p:nvPr/>
          </p:nvPicPr>
          <p:blipFill>
            <a:blip r:embed="rId6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2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3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635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636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637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639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MODEL FUNCTIONS"/>
            <p:cNvSpPr txBox="1"/>
            <p:nvPr/>
          </p:nvSpPr>
          <p:spPr>
            <a:xfrm>
              <a:off x="307074" y="372091"/>
              <a:ext cx="395405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641" name="lm(), glm()…"/>
            <p:cNvSpPr txBox="1"/>
            <p:nvPr/>
          </p:nvSpPr>
          <p:spPr>
            <a:xfrm>
              <a:off x="594878" y="1129915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646" name="Group"/>
          <p:cNvGrpSpPr/>
          <p:nvPr/>
        </p:nvGrpSpPr>
        <p:grpSpPr>
          <a:xfrm>
            <a:off x="13199178" y="8180881"/>
            <a:ext cx="4957460" cy="3011298"/>
            <a:chOff x="0" y="0"/>
            <a:chExt cx="4957458" cy="3011297"/>
          </a:xfrm>
        </p:grpSpPr>
        <p:sp>
          <p:nvSpPr>
            <p:cNvPr id="1643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APPLY TO MODEL"/>
            <p:cNvSpPr txBox="1"/>
            <p:nvPr/>
          </p:nvSpPr>
          <p:spPr>
            <a:xfrm>
              <a:off x="832308" y="284569"/>
              <a:ext cx="3469685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APPLY TO MODEL</a:t>
              </a:r>
            </a:p>
          </p:txBody>
        </p:sp>
        <p:sp>
          <p:nvSpPr>
            <p:cNvPr id="1645" name="summary(), anova(), confint(), predict(), drop1(), update(), step(), …"/>
            <p:cNvSpPr txBox="1"/>
            <p:nvPr/>
          </p:nvSpPr>
          <p:spPr>
            <a:xfrm>
              <a:off x="505362" y="984749"/>
              <a:ext cx="4144289" cy="171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summary(), anova(), confint(), predict(), drop1(), update(), step(), …</a:t>
              </a: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647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649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651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653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671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2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3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4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5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6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6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670" name="3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1" animBg="1" advAuto="0"/>
      <p:bldP spid="1650" grpId="2" animBg="1" advAuto="0"/>
      <p:bldP spid="165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4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5" name="33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Group"/>
          <p:cNvGrpSpPr/>
          <p:nvPr/>
        </p:nvGrpSpPr>
        <p:grpSpPr>
          <a:xfrm>
            <a:off x="489835" y="5727448"/>
            <a:ext cx="8056141" cy="2261105"/>
            <a:chOff x="0" y="0"/>
            <a:chExt cx="8056140" cy="2261104"/>
          </a:xfrm>
        </p:grpSpPr>
        <p:sp>
          <p:nvSpPr>
            <p:cNvPr id="1736" name="R IN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dirty="0"/>
                <a:t>Let’s use R in a statistical analysis</a:t>
              </a:r>
              <a:endParaRPr dirty="0"/>
            </a:p>
          </p:txBody>
        </p:sp>
        <p:sp>
          <p:nvSpPr>
            <p:cNvPr id="1737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073514" y="235653"/>
              <a:ext cx="961762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40" name="iStock-1352298752.jpg" descr="iStock-1352298752.jpg"/>
          <p:cNvPicPr>
            <a:picLocks noChangeAspect="1"/>
          </p:cNvPicPr>
          <p:nvPr/>
        </p:nvPicPr>
        <p:blipFill>
          <a:blip r:embed="rId3"/>
          <a:srcRect t="8752" b="11000"/>
          <a:stretch>
            <a:fillRect/>
          </a:stretch>
        </p:blipFill>
        <p:spPr>
          <a:xfrm>
            <a:off x="11082047" y="9439881"/>
            <a:ext cx="4486350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Stock-1161002238.jpg" descr="iStock-1161002238.jpg"/>
          <p:cNvPicPr>
            <a:picLocks noChangeAspect="1"/>
          </p:cNvPicPr>
          <p:nvPr/>
        </p:nvPicPr>
        <p:blipFill>
          <a:blip r:embed="rId4"/>
          <a:srcRect l="19452"/>
          <a:stretch>
            <a:fillRect/>
          </a:stretch>
        </p:blipFill>
        <p:spPr>
          <a:xfrm>
            <a:off x="10427534" y="5751945"/>
            <a:ext cx="6676033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Stock-1298299509.jpg" descr="iStock-12982995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744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745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746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8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9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68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68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2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3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94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695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0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0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0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1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72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2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3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1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1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1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71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720" name="3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1" name="During this session:…"/>
          <p:cNvSpPr txBox="1"/>
          <p:nvPr/>
        </p:nvSpPr>
        <p:spPr>
          <a:xfrm>
            <a:off x="13601057" y="5616400"/>
            <a:ext cx="9160255" cy="51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i="1" dirty="0"/>
              <a:t>Cooperatively</a:t>
            </a:r>
            <a:r>
              <a:rPr dirty="0"/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Suggest conclusions based on your analysis, regarding the association between psoriasis and gene expression levels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13391762" y="1489524"/>
            <a:ext cx="9486171" cy="3475979"/>
            <a:chOff x="0" y="0"/>
            <a:chExt cx="9486170" cy="3475977"/>
          </a:xfrm>
        </p:grpSpPr>
        <p:sp>
          <p:nvSpPr>
            <p:cNvPr id="172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2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 dirty="0">
                  <a:solidFill>
                    <a:srgbClr val="374556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http://www.sthda.com/english/</a:t>
              </a:r>
              <a:r>
                <a:rPr dirty="0">
                  <a:solidFill>
                    <a:srgbClr val="374556"/>
                  </a:solidFill>
                </a:rPr>
                <a:t> </a:t>
              </a:r>
            </a:p>
          </p:txBody>
        </p:sp>
        <p:sp>
          <p:nvSpPr>
            <p:cNvPr id="1724" name="Line"/>
            <p:cNvSpPr/>
            <p:nvPr/>
          </p:nvSpPr>
          <p:spPr>
            <a:xfrm>
              <a:off x="1156530" y="218268"/>
              <a:ext cx="1053959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7" name="Group"/>
          <p:cNvGrpSpPr/>
          <p:nvPr/>
        </p:nvGrpSpPr>
        <p:grpSpPr>
          <a:xfrm>
            <a:off x="7442978" y="1171185"/>
            <a:ext cx="9739345" cy="3504117"/>
            <a:chOff x="0" y="64630"/>
            <a:chExt cx="9739344" cy="3504116"/>
          </a:xfrm>
        </p:grpSpPr>
        <p:sp>
          <p:nvSpPr>
            <p:cNvPr id="144" name="FROM EXCEL TO R"/>
            <p:cNvSpPr txBox="1"/>
            <p:nvPr/>
          </p:nvSpPr>
          <p:spPr>
            <a:xfrm>
              <a:off x="0" y="740051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</a:t>
              </a:r>
              <a:r>
                <a:rPr sz="8000"/>
                <a:t>EXCEL TO R</a:t>
              </a:r>
            </a:p>
          </p:txBody>
        </p:sp>
        <p:sp>
          <p:nvSpPr>
            <p:cNvPr id="145" name="WELCOME TO"/>
            <p:cNvSpPr txBox="1"/>
            <p:nvPr/>
          </p:nvSpPr>
          <p:spPr>
            <a:xfrm>
              <a:off x="2184363" y="64630"/>
              <a:ext cx="6644418" cy="62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WELCOME TO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114477" y="327366"/>
              <a:ext cx="1750800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8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9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2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5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3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5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8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5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3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2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3" name="3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57" name="Group"/>
          <p:cNvGrpSpPr/>
          <p:nvPr/>
        </p:nvGrpSpPr>
        <p:grpSpPr>
          <a:xfrm>
            <a:off x="2390673" y="1013301"/>
            <a:ext cx="23933882" cy="2461606"/>
            <a:chOff x="-5649895" y="212886"/>
            <a:chExt cx="23933880" cy="2461604"/>
          </a:xfrm>
        </p:grpSpPr>
        <p:sp>
          <p:nvSpPr>
            <p:cNvPr id="1754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755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756" name="Line"/>
            <p:cNvSpPr/>
            <p:nvPr/>
          </p:nvSpPr>
          <p:spPr>
            <a:xfrm>
              <a:off x="-5649895" y="403636"/>
              <a:ext cx="1296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1762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758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59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0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761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763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4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5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6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75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776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77" name="VARIABLES"/>
          <p:cNvSpPr txBox="1"/>
          <p:nvPr/>
        </p:nvSpPr>
        <p:spPr>
          <a:xfrm>
            <a:off x="19219005" y="11663717"/>
            <a:ext cx="23552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VARIABLES</a:t>
            </a:r>
            <a:r>
              <a:rPr sz="1200" dirty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778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779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780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781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782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3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784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785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6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87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788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789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790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791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792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3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4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795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796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7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798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799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800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1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07" name="Group"/>
          <p:cNvGrpSpPr/>
          <p:nvPr/>
        </p:nvGrpSpPr>
        <p:grpSpPr>
          <a:xfrm>
            <a:off x="18323799" y="6247505"/>
            <a:ext cx="5330387" cy="2029392"/>
            <a:chOff x="0" y="-76200"/>
            <a:chExt cx="5330386" cy="2029391"/>
          </a:xfrm>
        </p:grpSpPr>
        <p:sp>
          <p:nvSpPr>
            <p:cNvPr id="1804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5</a:t>
              </a:r>
            </a:p>
          </p:txBody>
        </p:sp>
        <p:sp>
          <p:nvSpPr>
            <p:cNvPr id="1805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806" name="Line"/>
            <p:cNvSpPr/>
            <p:nvPr/>
          </p:nvSpPr>
          <p:spPr>
            <a:xfrm>
              <a:off x="859993" y="149891"/>
              <a:ext cx="864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08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09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0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1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2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3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4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5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6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7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8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19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0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1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2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3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4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5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6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7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8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29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0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1" name="1"/>
          <p:cNvSpPr txBox="1"/>
          <p:nvPr/>
        </p:nvSpPr>
        <p:spPr>
          <a:xfrm>
            <a:off x="10533895" y="3218586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832" name="2"/>
          <p:cNvSpPr txBox="1"/>
          <p:nvPr/>
        </p:nvSpPr>
        <p:spPr>
          <a:xfrm>
            <a:off x="12862735" y="4576257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1833" name="3"/>
          <p:cNvSpPr txBox="1"/>
          <p:nvPr/>
        </p:nvSpPr>
        <p:spPr>
          <a:xfrm>
            <a:off x="10143132" y="5649123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1834" name="4"/>
          <p:cNvSpPr txBox="1"/>
          <p:nvPr/>
        </p:nvSpPr>
        <p:spPr>
          <a:xfrm>
            <a:off x="11606472" y="7118943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  <p:sp>
        <p:nvSpPr>
          <p:cNvPr id="1835" name="5"/>
          <p:cNvSpPr txBox="1"/>
          <p:nvPr/>
        </p:nvSpPr>
        <p:spPr>
          <a:xfrm>
            <a:off x="13849610" y="8186928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1836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7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838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848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839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5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6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847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849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Correlation</a:t>
              </a:r>
            </a:p>
          </p:txBody>
        </p:sp>
        <p:sp>
          <p:nvSpPr>
            <p:cNvPr id="1850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1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2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3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4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855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857" name="3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63" name="Group"/>
          <p:cNvGrpSpPr/>
          <p:nvPr/>
        </p:nvGrpSpPr>
        <p:grpSpPr>
          <a:xfrm>
            <a:off x="6156467" y="1020229"/>
            <a:ext cx="12467190" cy="3542049"/>
            <a:chOff x="-1006677" y="0"/>
            <a:chExt cx="12467189" cy="3542047"/>
          </a:xfrm>
        </p:grpSpPr>
        <p:sp>
          <p:nvSpPr>
            <p:cNvPr id="1860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861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862" name="Line"/>
            <p:cNvSpPr/>
            <p:nvPr/>
          </p:nvSpPr>
          <p:spPr>
            <a:xfrm>
              <a:off x="1590121" y="192868"/>
              <a:ext cx="107756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2052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88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865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66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7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8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7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887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1878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1879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1880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1883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1881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4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1886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1884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165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889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1978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1934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5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6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7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8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9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0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1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2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3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4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5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6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7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0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1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2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3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4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5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6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7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8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9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0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1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5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7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8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9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0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1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2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3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4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5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6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7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048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1979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0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1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2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3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4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5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6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7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8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9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0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1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2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3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4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5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6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7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8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9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0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4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5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6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7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8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9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0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1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2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3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4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5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6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7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8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9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0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1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2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3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4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5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6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7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8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9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0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1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2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3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4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5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6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7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8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9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0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1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2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3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4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5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6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7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049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050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053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4" name="BIOINFORMATIC ANALYSIS"/>
            <p:cNvSpPr txBox="1"/>
            <p:nvPr/>
          </p:nvSpPr>
          <p:spPr>
            <a:xfrm>
              <a:off x="3197617" y="126729"/>
              <a:ext cx="5501236" cy="627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159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055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6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057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094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058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59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0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1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2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3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4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5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6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7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8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69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0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1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2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3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4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5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6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7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8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79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0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1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2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3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4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5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6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7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8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89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0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1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2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93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151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108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095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6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7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7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22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10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0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1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2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3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4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5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6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7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8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9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0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1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36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123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4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5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6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7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8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9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0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1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2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3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4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5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50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137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8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39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0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1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2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3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4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5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49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152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3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154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5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156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7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8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161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62" name="HIGH THROUGHPUT DATA"/>
          <p:cNvSpPr txBox="1"/>
          <p:nvPr/>
        </p:nvSpPr>
        <p:spPr>
          <a:xfrm>
            <a:off x="3064249" y="4705971"/>
            <a:ext cx="515171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163" name="3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8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8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169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0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1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2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3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4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5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6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177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9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180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1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2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7442565" y="1397000"/>
            <a:ext cx="9486171" cy="3475978"/>
            <a:chOff x="0" y="0"/>
            <a:chExt cx="9486170" cy="3475977"/>
          </a:xfrm>
        </p:grpSpPr>
        <p:sp>
          <p:nvSpPr>
            <p:cNvPr id="2184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185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6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188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189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190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191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192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3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3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194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195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196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197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8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1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2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4" name="37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11" name="Group"/>
          <p:cNvGrpSpPr/>
          <p:nvPr/>
        </p:nvGrpSpPr>
        <p:grpSpPr>
          <a:xfrm>
            <a:off x="1394494" y="1524000"/>
            <a:ext cx="9486171" cy="3475978"/>
            <a:chOff x="0" y="0"/>
            <a:chExt cx="9486170" cy="3475977"/>
          </a:xfrm>
        </p:grpSpPr>
        <p:sp>
          <p:nvSpPr>
            <p:cNvPr id="2208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209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210" name="Line"/>
            <p:cNvSpPr/>
            <p:nvPr/>
          </p:nvSpPr>
          <p:spPr>
            <a:xfrm>
              <a:off x="111502" y="218268"/>
              <a:ext cx="1705287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2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Section for Biostatistics offers a number statistics-oriented R courses:</a:t>
            </a:r>
          </a:p>
        </p:txBody>
      </p:sp>
      <p:sp>
        <p:nvSpPr>
          <p:cNvPr id="2214" name="38"/>
          <p:cNvSpPr txBox="1"/>
          <p:nvPr/>
        </p:nvSpPr>
        <p:spPr>
          <a:xfrm>
            <a:off x="374649" y="12998450"/>
            <a:ext cx="59711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38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1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705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https://publichealth.ku.dk/about-the-department/biostat/"/>
          <p:cNvSpPr txBox="1"/>
          <p:nvPr/>
        </p:nvSpPr>
        <p:spPr>
          <a:xfrm>
            <a:off x="12570243" y="4616704"/>
            <a:ext cx="8980087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374556"/>
              </a:solidFill>
            </a:endParaRPr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https://publichealth.ku.dk/about-the-department/biostat/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218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2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3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lme4: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glmmTMB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24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5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6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27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228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Epidemiological Analysis</a:t>
            </a:r>
          </a:p>
        </p:txBody>
      </p:sp>
      <p:sp>
        <p:nvSpPr>
          <p:cNvPr id="2229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230" name="Elastic-Net Regression (R"/>
          <p:cNvSpPr txBox="1"/>
          <p:nvPr/>
        </p:nvSpPr>
        <p:spPr>
          <a:xfrm>
            <a:off x="12950731" y="10439400"/>
            <a:ext cx="451985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Elastic-Net Regression</a:t>
            </a:r>
          </a:p>
        </p:txBody>
      </p:sp>
      <p:pic>
        <p:nvPicPr>
          <p:cNvPr id="2231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35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36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237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240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238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239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41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245" name="Group"/>
          <p:cNvGrpSpPr/>
          <p:nvPr/>
        </p:nvGrpSpPr>
        <p:grpSpPr>
          <a:xfrm>
            <a:off x="-132525" y="6496572"/>
            <a:ext cx="7469088" cy="3333290"/>
            <a:chOff x="0" y="0"/>
            <a:chExt cx="7469086" cy="3333289"/>
          </a:xfrm>
        </p:grpSpPr>
        <p:sp>
          <p:nvSpPr>
            <p:cNvPr id="2242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243" name="Line"/>
            <p:cNvSpPr/>
            <p:nvPr/>
          </p:nvSpPr>
          <p:spPr>
            <a:xfrm>
              <a:off x="1355907" y="217744"/>
              <a:ext cx="98829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246" name="39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9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0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1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52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3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4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55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259" name="Group"/>
          <p:cNvGrpSpPr/>
          <p:nvPr/>
        </p:nvGrpSpPr>
        <p:grpSpPr>
          <a:xfrm>
            <a:off x="404422" y="1981987"/>
            <a:ext cx="5391216" cy="1621831"/>
            <a:chOff x="0" y="0"/>
            <a:chExt cx="5391214" cy="1621829"/>
          </a:xfrm>
        </p:grpSpPr>
        <p:sp>
          <p:nvSpPr>
            <p:cNvPr id="2256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257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58" name="Line"/>
            <p:cNvSpPr/>
            <p:nvPr/>
          </p:nvSpPr>
          <p:spPr>
            <a:xfrm>
              <a:off x="92169" y="217744"/>
              <a:ext cx="887417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60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261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262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263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264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PCAtools</a:t>
            </a:r>
            <a:r>
              <a:rPr u="sng" dirty="0">
                <a:solidFill>
                  <a:srgbClr val="374556"/>
                </a:solidFill>
              </a:rPr>
              <a:t>/</a:t>
            </a:r>
            <a:r>
              <a:rPr u="sng" dirty="0" err="1">
                <a:solidFill>
                  <a:srgbClr val="374556"/>
                </a:solidFill>
              </a:rPr>
              <a:t>inst</a:t>
            </a:r>
            <a:r>
              <a:rPr u="sng" dirty="0">
                <a:solidFill>
                  <a:srgbClr val="374556"/>
                </a:solidFill>
              </a:rPr>
              <a:t>/doc/</a:t>
            </a:r>
            <a:r>
              <a:rPr u="sng" dirty="0" err="1">
                <a:solidFill>
                  <a:srgbClr val="374556"/>
                </a:solidFill>
              </a:rPr>
              <a:t>PCAtools.html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65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6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datascienceplus.com</a:t>
            </a:r>
            <a:r>
              <a:rPr u="sng"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267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268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269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0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1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272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273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274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275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74556"/>
              </a:solidFill>
            </a:endParaRPr>
          </a:p>
        </p:txBody>
      </p:sp>
      <p:sp>
        <p:nvSpPr>
          <p:cNvPr id="2276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277" name="McMOhuQ.png" descr="McMOhuQ.png"/>
          <p:cNvPicPr>
            <a:picLocks noChangeAspect="1"/>
          </p:cNvPicPr>
          <p:nvPr/>
        </p:nvPicPr>
        <p:blipFill>
          <a:blip r:embed="rId8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8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279" name="Image" descr="Image"/>
          <p:cNvPicPr>
            <a:picLocks noChangeAspect="1"/>
          </p:cNvPicPr>
          <p:nvPr/>
        </p:nvPicPr>
        <p:blipFill>
          <a:blip r:embed="rId10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0" name="Image" descr="Image"/>
          <p:cNvPicPr>
            <a:picLocks noChangeAspect="1"/>
          </p:cNvPicPr>
          <p:nvPr/>
        </p:nvPicPr>
        <p:blipFill>
          <a:blip r:embed="rId11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1" name="Image" descr="Image"/>
          <p:cNvPicPr>
            <a:picLocks noChangeAspect="1"/>
          </p:cNvPicPr>
          <p:nvPr/>
        </p:nvPicPr>
        <p:blipFill>
          <a:blip r:embed="rId12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3" name="Image" descr="Image"/>
          <p:cNvPicPr>
            <a:picLocks noChangeAspect="1"/>
          </p:cNvPicPr>
          <p:nvPr/>
        </p:nvPicPr>
        <p:blipFill>
          <a:blip r:embed="rId14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6" name="Image" descr="Image"/>
          <p:cNvPicPr>
            <a:picLocks noChangeAspect="1"/>
          </p:cNvPicPr>
          <p:nvPr/>
        </p:nvPicPr>
        <p:blipFill>
          <a:blip r:embed="rId17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7" name="1*dr3pZsLJg28gKwq0MXp1Mg.png" descr="1*dr3pZsLJg28gKwq0MXp1Mg.png"/>
          <p:cNvPicPr>
            <a:picLocks noChangeAspect="1"/>
          </p:cNvPicPr>
          <p:nvPr/>
        </p:nvPicPr>
        <p:blipFill>
          <a:blip r:embed="rId18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8" name="keras-logo-2018-large-1200.png" descr="keras-logo-2018-large-1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4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2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3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5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6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00" name="Group"/>
          <p:cNvGrpSpPr/>
          <p:nvPr/>
        </p:nvGrpSpPr>
        <p:grpSpPr>
          <a:xfrm>
            <a:off x="19487551" y="6096307"/>
            <a:ext cx="3553555" cy="1523387"/>
            <a:chOff x="0" y="0"/>
            <a:chExt cx="3553554" cy="1523385"/>
          </a:xfrm>
        </p:grpSpPr>
        <p:sp>
          <p:nvSpPr>
            <p:cNvPr id="2297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298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299" name="Line"/>
            <p:cNvSpPr/>
            <p:nvPr/>
          </p:nvSpPr>
          <p:spPr>
            <a:xfrm>
              <a:off x="119621" y="193958"/>
              <a:ext cx="842473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01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2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EasyQC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3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04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305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EasyStrata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>
                <a:solidFill>
                  <a:srgbClr val="374556"/>
                </a:solidFill>
              </a:rPr>
              <a:t> </a:t>
            </a:r>
            <a:endParaRPr sz="1200">
              <a:solidFill>
                <a:srgbClr val="374556"/>
              </a:solidFill>
            </a:endParaRPr>
          </a:p>
        </p:txBody>
      </p:sp>
      <p:sp>
        <p:nvSpPr>
          <p:cNvPr id="2306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7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</a:t>
            </a:r>
            <a:r>
              <a:rPr u="sng" dirty="0" err="1">
                <a:solidFill>
                  <a:srgbClr val="374556"/>
                </a:solidFill>
              </a:rPr>
              <a:t>qqman</a:t>
            </a:r>
            <a:r>
              <a:rPr u="sng" dirty="0">
                <a:solidFill>
                  <a:srgbClr val="374556"/>
                </a:solidFill>
              </a:rPr>
              <a:t>/vignettes/</a:t>
            </a:r>
            <a:r>
              <a:rPr u="sng" dirty="0" err="1">
                <a:solidFill>
                  <a:srgbClr val="374556"/>
                </a:solidFill>
              </a:rPr>
              <a:t>qqman.html</a:t>
            </a:r>
            <a:endParaRPr sz="1200" u="sng" dirty="0">
              <a:solidFill>
                <a:srgbClr val="374556"/>
              </a:solidFill>
            </a:endParaRPr>
          </a:p>
        </p:txBody>
      </p:sp>
      <p:sp>
        <p:nvSpPr>
          <p:cNvPr id="2308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309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310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DESeq2, limma, EdgeR, etc.: </a:t>
            </a:r>
            <a:r>
              <a:rPr u="sng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11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2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u="sng" dirty="0">
                <a:solidFill>
                  <a:srgbClr val="374556"/>
                </a:solidFill>
              </a:rPr>
              <a:t>https://</a:t>
            </a:r>
            <a:r>
              <a:rPr u="sng" dirty="0" err="1">
                <a:solidFill>
                  <a:srgbClr val="374556"/>
                </a:solidFill>
              </a:rPr>
              <a:t>cran.r-project.org</a:t>
            </a:r>
            <a:r>
              <a:rPr u="sng" dirty="0">
                <a:solidFill>
                  <a:srgbClr val="374556"/>
                </a:solidFill>
              </a:rPr>
              <a:t>/web/packages/e1071/vignettes/</a:t>
            </a:r>
            <a:r>
              <a:rPr u="sng" dirty="0" err="1">
                <a:solidFill>
                  <a:srgbClr val="374556"/>
                </a:solidFill>
              </a:rPr>
              <a:t>svmdoc.pdf</a:t>
            </a:r>
            <a:endParaRPr u="sng" dirty="0">
              <a:solidFill>
                <a:srgbClr val="374556"/>
              </a:solidFill>
            </a:endParaRPr>
          </a:p>
        </p:txBody>
      </p:sp>
      <p:sp>
        <p:nvSpPr>
          <p:cNvPr id="2313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314" name="Image" descr="Image"/>
          <p:cNvPicPr>
            <a:picLocks noChangeAspect="1"/>
          </p:cNvPicPr>
          <p:nvPr/>
        </p:nvPicPr>
        <p:blipFill>
          <a:blip r:embed="rId5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5" name="Image" descr="Image"/>
          <p:cNvPicPr>
            <a:picLocks noChangeAspect="1"/>
          </p:cNvPicPr>
          <p:nvPr/>
        </p:nvPicPr>
        <p:blipFill>
          <a:blip r:embed="rId6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" descr="Image"/>
          <p:cNvPicPr>
            <a:picLocks noChangeAspect="1"/>
          </p:cNvPicPr>
          <p:nvPr/>
        </p:nvPicPr>
        <p:blipFill>
          <a:blip r:embed="rId7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" descr="Image"/>
          <p:cNvPicPr>
            <a:picLocks noChangeAspect="1"/>
          </p:cNvPicPr>
          <p:nvPr/>
        </p:nvPicPr>
        <p:blipFill>
          <a:blip r:embed="rId8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8" name="Image" descr="Image"/>
          <p:cNvPicPr>
            <a:picLocks noChangeAspect="1"/>
          </p:cNvPicPr>
          <p:nvPr/>
        </p:nvPicPr>
        <p:blipFill>
          <a:blip r:embed="rId9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319" name="Image" descr="Image"/>
          <p:cNvPicPr>
            <a:picLocks noChangeAspect="1"/>
          </p:cNvPicPr>
          <p:nvPr/>
        </p:nvPicPr>
        <p:blipFill>
          <a:blip r:embed="rId10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0" name="Image" descr="Image"/>
          <p:cNvPicPr>
            <a:picLocks noChangeAspect="1"/>
          </p:cNvPicPr>
          <p:nvPr/>
        </p:nvPicPr>
        <p:blipFill>
          <a:blip r:embed="rId11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1" name="Image" descr="Image"/>
          <p:cNvPicPr>
            <a:picLocks noChangeAspect="1"/>
          </p:cNvPicPr>
          <p:nvPr/>
        </p:nvPicPr>
        <p:blipFill>
          <a:blip r:embed="rId12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3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</a:rPr>
              <a:t>http://</a:t>
            </a:r>
            <a:r>
              <a:rPr u="sng" dirty="0" err="1">
                <a:solidFill>
                  <a:srgbClr val="374556"/>
                </a:solidFill>
              </a:rPr>
              <a:t>www.bioconductor.org</a:t>
            </a:r>
            <a:r>
              <a:rPr u="sng" dirty="0">
                <a:solidFill>
                  <a:srgbClr val="374556"/>
                </a:solidFill>
              </a:rPr>
              <a:t>/packages/release/</a:t>
            </a:r>
            <a:r>
              <a:rPr u="sng" dirty="0" err="1">
                <a:solidFill>
                  <a:srgbClr val="374556"/>
                </a:solidFill>
              </a:rPr>
              <a:t>BiocViews.html#___Proteomics</a:t>
            </a:r>
            <a:endParaRPr u="sng" dirty="0">
              <a:solidFill>
                <a:srgbClr val="374556"/>
              </a:solidFill>
            </a:endParaRPr>
          </a:p>
          <a:p>
            <a:pPr>
              <a:defRPr sz="1800"/>
            </a:pPr>
            <a:r>
              <a:rPr u="sng" dirty="0" err="1">
                <a:solidFill>
                  <a:srgbClr val="374556"/>
                </a:solidFill>
              </a:rPr>
              <a:t>RforProteomics.html</a:t>
            </a:r>
            <a:r>
              <a:rPr lang="en-US" u="sng" dirty="0">
                <a:solidFill>
                  <a:srgbClr val="374556"/>
                </a:solidFill>
              </a:rPr>
              <a:t> </a:t>
            </a:r>
            <a:endParaRPr u="sng" dirty="0">
              <a:solidFill>
                <a:srgbClr val="374556"/>
              </a:solidFill>
            </a:endParaRPr>
          </a:p>
        </p:txBody>
      </p:sp>
      <p:pic>
        <p:nvPicPr>
          <p:cNvPr id="2324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325" name="pmic8083-fig-0008-m.jpg" descr="pmic8083-fig-0008-m.jpg"/>
          <p:cNvPicPr>
            <a:picLocks noChangeAspect="1"/>
          </p:cNvPicPr>
          <p:nvPr/>
        </p:nvPicPr>
        <p:blipFill>
          <a:blip r:embed="rId13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326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27" name="4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33" name="Group"/>
          <p:cNvGrpSpPr/>
          <p:nvPr/>
        </p:nvGrpSpPr>
        <p:grpSpPr>
          <a:xfrm>
            <a:off x="883938" y="5953005"/>
            <a:ext cx="5724586" cy="3481790"/>
            <a:chOff x="0" y="0"/>
            <a:chExt cx="5724584" cy="3481788"/>
          </a:xfrm>
        </p:grpSpPr>
        <p:sp>
          <p:nvSpPr>
            <p:cNvPr id="2330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331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32" name="Line"/>
            <p:cNvSpPr/>
            <p:nvPr/>
          </p:nvSpPr>
          <p:spPr>
            <a:xfrm>
              <a:off x="112084" y="181675"/>
              <a:ext cx="1714188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34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335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336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337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338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339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0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1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2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3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4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6" name="1*dr3pZsLJg28gKwq0MXp1Mg.png" descr="1*dr3pZsLJg28gKwq0MXp1Mg.png"/>
          <p:cNvPicPr>
            <a:picLocks noChangeAspect="1"/>
          </p:cNvPicPr>
          <p:nvPr/>
        </p:nvPicPr>
        <p:blipFill>
          <a:blip r:embed="rId3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keras-logo-2018-large-1200.png" descr="keras-logo-2018-large-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49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probabilistic-language-stan.jpg" descr="probabilistic-language-stan.jpg"/>
          <p:cNvPicPr>
            <a:picLocks noChangeAspect="1"/>
          </p:cNvPicPr>
          <p:nvPr/>
        </p:nvPicPr>
        <p:blipFill>
          <a:blip r:embed="rId5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2" name="06_tabsets.png" descr="06_tabsets.png"/>
          <p:cNvPicPr>
            <a:picLocks noChangeAspect="1"/>
          </p:cNvPicPr>
          <p:nvPr/>
        </p:nvPicPr>
        <p:blipFill>
          <a:blip r:embed="rId6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3" name="06_tabsets.png" descr="06_tabsets.png"/>
          <p:cNvPicPr>
            <a:picLocks noChangeAspect="1"/>
          </p:cNvPicPr>
          <p:nvPr/>
        </p:nvPicPr>
        <p:blipFill>
          <a:blip r:embed="rId6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flat,750x1000,075,f.u2.jpg" descr="flat,750x1000,075,f.u2.jpg"/>
          <p:cNvPicPr>
            <a:picLocks noChangeAspect="1"/>
          </p:cNvPicPr>
          <p:nvPr/>
        </p:nvPicPr>
        <p:blipFill>
          <a:blip r:embed="rId7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355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356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7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8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59" name="07 Brands service pages-22_0.png" descr="07 Brands service pages-22_0.png"/>
          <p:cNvPicPr>
            <a:picLocks noChangeAspect="1"/>
          </p:cNvPicPr>
          <p:nvPr/>
        </p:nvPicPr>
        <p:blipFill>
          <a:blip r:embed="rId10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1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2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3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4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5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66" name="view_follow.gif" descr="view_follow.gif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7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9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0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1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72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73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374" name="McMOhuQ.png" descr="McMOhuQ.png"/>
          <p:cNvPicPr>
            <a:picLocks noChangeAspect="1"/>
          </p:cNvPicPr>
          <p:nvPr/>
        </p:nvPicPr>
        <p:blipFill>
          <a:blip r:embed="rId19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42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42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8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Rectangle"/>
          <p:cNvSpPr/>
          <p:nvPr/>
        </p:nvSpPr>
        <p:spPr>
          <a:xfrm flipH="1">
            <a:off x="-3174" y="-566231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This keynote presentation was created by Thilde Terkelsen, Data Scientist, Center for Health Data Science, SUND, KU.…"/>
          <p:cNvSpPr txBox="1"/>
          <p:nvPr/>
        </p:nvSpPr>
        <p:spPr>
          <a:xfrm>
            <a:off x="15590370" y="12379222"/>
            <a:ext cx="896144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keynote presentation was created by Thilde Terkelsen, Data Scientist, Center for Health Data 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internal use at KU only, do not distribute commercially.</a:t>
            </a:r>
          </a:p>
        </p:txBody>
      </p:sp>
      <p:sp>
        <p:nvSpPr>
          <p:cNvPr id="2381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7256081" y="3240039"/>
            <a:ext cx="10841271" cy="6260139"/>
            <a:chOff x="0" y="0"/>
            <a:chExt cx="10841270" cy="6260137"/>
          </a:xfrm>
        </p:grpSpPr>
        <p:grpSp>
          <p:nvGrpSpPr>
            <p:cNvPr id="2387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382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3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4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5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86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388" name="aqN005R_460s.jpg" descr="aqN005R_460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399130" y="1524106"/>
            <a:ext cx="9502970" cy="6161414"/>
            <a:chOff x="0" y="0"/>
            <a:chExt cx="9502968" cy="6161412"/>
          </a:xfrm>
        </p:grpSpPr>
        <p:sp>
          <p:nvSpPr>
            <p:cNvPr id="182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WHY </a:t>
              </a:r>
              <a:r>
                <a:rPr b="1"/>
                <a:t>R</a:t>
              </a:r>
              <a:r>
                <a:t> ?</a:t>
              </a:r>
            </a:p>
          </p:txBody>
        </p:sp>
        <p:sp>
          <p:nvSpPr>
            <p:cNvPr id="183" name="FROM EXCEL TO R"/>
            <p:cNvSpPr txBox="1"/>
            <p:nvPr/>
          </p:nvSpPr>
          <p:spPr>
            <a:xfrm>
              <a:off x="2706463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41840" y="176055"/>
              <a:ext cx="2169271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186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9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8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9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10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11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Plugins, git/github, R Shiny, Rmarkdown,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Customisable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</a:t>
            </a:r>
            <a:r>
              <a:t> has its </a:t>
            </a:r>
            <a:r>
              <a:rPr b="1"/>
              <a:t>limitations</a:t>
            </a:r>
            <a:r>
              <a:t>, but now fewer than ever</a:t>
            </a:r>
          </a:p>
        </p:txBody>
      </p:sp>
      <p:sp>
        <p:nvSpPr>
          <p:cNvPr id="212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3"/>
            <a:ext cx="24377648" cy="1114115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NETWORKING EVENT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970384" y="1826377"/>
            <a:ext cx="12764277" cy="76137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B48D-030A-EC61-2C84-31CDA51A324A}"/>
              </a:ext>
            </a:extLst>
          </p:cNvPr>
          <p:cNvSpPr/>
          <p:nvPr/>
        </p:nvSpPr>
        <p:spPr>
          <a:xfrm>
            <a:off x="1847462" y="3980787"/>
            <a:ext cx="3974841" cy="1951050"/>
          </a:xfrm>
          <a:prstGeom prst="rect">
            <a:avLst/>
          </a:prstGeom>
          <a:solidFill>
            <a:srgbClr val="92D05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E184-BA5C-FB62-8131-B9B13B02E3DB}"/>
              </a:ext>
            </a:extLst>
          </p:cNvPr>
          <p:cNvSpPr/>
          <p:nvPr/>
        </p:nvSpPr>
        <p:spPr>
          <a:xfrm>
            <a:off x="1847462" y="6966575"/>
            <a:ext cx="3974841" cy="1951050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You do NOT have to “chose” between…">
            <a:extLst>
              <a:ext uri="{FF2B5EF4-FFF2-40B4-BE49-F238E27FC236}">
                <a16:creationId xmlns:a16="http://schemas.microsoft.com/office/drawing/2014/main" id="{9BC6C1A4-3315-57CA-9E03-82D554E508C7}"/>
              </a:ext>
            </a:extLst>
          </p:cNvPr>
          <p:cNvSpPr txBox="1"/>
          <p:nvPr/>
        </p:nvSpPr>
        <p:spPr>
          <a:xfrm>
            <a:off x="6795861" y="41618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Topic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chromatin organization, cardiovascular disease</a:t>
            </a:r>
            <a:endParaRPr dirty="0"/>
          </a:p>
        </p:txBody>
      </p:sp>
      <p:sp>
        <p:nvSpPr>
          <p:cNvPr id="6" name="You do NOT have to “chose” between…">
            <a:extLst>
              <a:ext uri="{FF2B5EF4-FFF2-40B4-BE49-F238E27FC236}">
                <a16:creationId xmlns:a16="http://schemas.microsoft.com/office/drawing/2014/main" id="{55DC46D5-8A99-516B-5BF3-AEBF0F17EDE8}"/>
              </a:ext>
            </a:extLst>
          </p:cNvPr>
          <p:cNvSpPr txBox="1"/>
          <p:nvPr/>
        </p:nvSpPr>
        <p:spPr>
          <a:xfrm>
            <a:off x="6795861" y="6966575"/>
            <a:ext cx="5123543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u="sng" dirty="0"/>
              <a:t>Technique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i.e. </a:t>
            </a:r>
            <a:r>
              <a:rPr lang="en-US" dirty="0" err="1"/>
              <a:t>RNAseq</a:t>
            </a:r>
            <a:r>
              <a:rPr lang="en-US" dirty="0"/>
              <a:t>, mass spectrometry</a:t>
            </a:r>
            <a:endParaRPr dirty="0"/>
          </a:p>
        </p:txBody>
      </p:sp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A60D03B3-6236-4A29-4AA3-4CAE84DD3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47" y="4891317"/>
            <a:ext cx="6600482" cy="4406173"/>
          </a:xfrm>
          <a:prstGeom prst="roundRect">
            <a:avLst/>
          </a:prstGeom>
        </p:spPr>
      </p:pic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2012130" y="2482954"/>
            <a:ext cx="51235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Tags</a:t>
            </a:r>
          </a:p>
        </p:txBody>
      </p:sp>
      <p:sp>
        <p:nvSpPr>
          <p:cNvPr id="10" name="You do NOT have to “chose” between…">
            <a:extLst>
              <a:ext uri="{FF2B5EF4-FFF2-40B4-BE49-F238E27FC236}">
                <a16:creationId xmlns:a16="http://schemas.microsoft.com/office/drawing/2014/main" id="{2E46B008-EEE9-A3E6-775C-A1A4F6AB318E}"/>
              </a:ext>
            </a:extLst>
          </p:cNvPr>
          <p:cNvSpPr txBox="1"/>
          <p:nvPr/>
        </p:nvSpPr>
        <p:spPr>
          <a:xfrm>
            <a:off x="16175747" y="2901005"/>
            <a:ext cx="51235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dirty="0">
                <a:solidFill>
                  <a:srgbClr val="FFFFFF"/>
                </a:solidFill>
              </a:rPr>
              <a:t>Just outside!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793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5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Rectangle"/>
          <p:cNvSpPr/>
          <p:nvPr/>
        </p:nvSpPr>
        <p:spPr>
          <a:xfrm flipH="1">
            <a:off x="-3174" y="-614264"/>
            <a:ext cx="24377648" cy="12123575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da-DK"/>
          </a:p>
        </p:txBody>
      </p:sp>
      <p:sp>
        <p:nvSpPr>
          <p:cNvPr id="1928" name="THANK YOU FOR LISTENING"/>
          <p:cNvSpPr txBox="1"/>
          <p:nvPr/>
        </p:nvSpPr>
        <p:spPr>
          <a:xfrm>
            <a:off x="7646796" y="-172642"/>
            <a:ext cx="9115030" cy="136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HEADS EVENTS</a:t>
            </a:r>
            <a:endParaRPr sz="6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2139F2-77E8-8C19-0F2E-E99566C0E8D3}"/>
              </a:ext>
            </a:extLst>
          </p:cNvPr>
          <p:cNvSpPr/>
          <p:nvPr/>
        </p:nvSpPr>
        <p:spPr>
          <a:xfrm>
            <a:off x="1054229" y="1866031"/>
            <a:ext cx="22300163" cy="410789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87A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You do NOT have to “chose” between…">
            <a:extLst>
              <a:ext uri="{FF2B5EF4-FFF2-40B4-BE49-F238E27FC236}">
                <a16:creationId xmlns:a16="http://schemas.microsoft.com/office/drawing/2014/main" id="{D2416C2E-79D6-16FE-B6C9-12DF4A3C48FF}"/>
              </a:ext>
            </a:extLst>
          </p:cNvPr>
          <p:cNvSpPr txBox="1"/>
          <p:nvPr/>
        </p:nvSpPr>
        <p:spPr>
          <a:xfrm>
            <a:off x="5191471" y="2206688"/>
            <a:ext cx="1398835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/>
              <a:t>We want to hear from you!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What type of event(s) are you interested in?</a:t>
            </a:r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b="1" dirty="0"/>
          </a:p>
          <a:p>
            <a:pPr algn="ct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/>
              <a:t>https://ucph.padlet.org/henrikezschach1/headsevents</a:t>
            </a:r>
          </a:p>
        </p:txBody>
      </p:sp>
      <p:pic>
        <p:nvPicPr>
          <p:cNvPr id="12" name="Picture 11" descr="People clapping">
            <a:extLst>
              <a:ext uri="{FF2B5EF4-FFF2-40B4-BE49-F238E27FC236}">
                <a16:creationId xmlns:a16="http://schemas.microsoft.com/office/drawing/2014/main" id="{82092A86-B21C-9FDE-C88D-7CC330B78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4" y="6650941"/>
            <a:ext cx="6517303" cy="4344869"/>
          </a:xfrm>
          <a:prstGeom prst="roundRect">
            <a:avLst/>
          </a:prstGeom>
        </p:spPr>
      </p:pic>
      <p:pic>
        <p:nvPicPr>
          <p:cNvPr id="14" name="Picture 13" descr="People in meeting">
            <a:extLst>
              <a:ext uri="{FF2B5EF4-FFF2-40B4-BE49-F238E27FC236}">
                <a16:creationId xmlns:a16="http://schemas.microsoft.com/office/drawing/2014/main" id="{0294B8BB-6429-D741-98F8-29F54D62E5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27227" r="13059"/>
          <a:stretch/>
        </p:blipFill>
        <p:spPr>
          <a:xfrm>
            <a:off x="16761826" y="6608524"/>
            <a:ext cx="6517303" cy="4268797"/>
          </a:xfrm>
          <a:prstGeom prst="roundRect">
            <a:avLst/>
          </a:prstGeom>
        </p:spPr>
      </p:pic>
      <p:pic>
        <p:nvPicPr>
          <p:cNvPr id="16" name="Picture 15" descr="Two smiling people looking at tablet">
            <a:extLst>
              <a:ext uri="{FF2B5EF4-FFF2-40B4-BE49-F238E27FC236}">
                <a16:creationId xmlns:a16="http://schemas.microsoft.com/office/drawing/2014/main" id="{D1F21B94-7B92-476B-1FD1-08B2A6E8ED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5917" r="3828" b="1554"/>
          <a:stretch/>
        </p:blipFill>
        <p:spPr>
          <a:xfrm>
            <a:off x="8898370" y="6650941"/>
            <a:ext cx="7004560" cy="4322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" y="-10645"/>
            <a:ext cx="24371301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20" name="Group"/>
          <p:cNvGrpSpPr/>
          <p:nvPr/>
        </p:nvGrpSpPr>
        <p:grpSpPr>
          <a:xfrm>
            <a:off x="9314240" y="1013664"/>
            <a:ext cx="8858948" cy="1585331"/>
            <a:chOff x="0" y="0"/>
            <a:chExt cx="8858947" cy="1585329"/>
          </a:xfrm>
        </p:grpSpPr>
        <p:sp>
          <p:nvSpPr>
            <p:cNvPr id="217" name="FROM EXCEL TO R"/>
            <p:cNvSpPr txBox="1"/>
            <p:nvPr/>
          </p:nvSpPr>
          <p:spPr>
            <a:xfrm>
              <a:off x="0" y="771919"/>
              <a:ext cx="8858947" cy="813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18" name="A COMPARISON"/>
            <p:cNvSpPr txBox="1"/>
            <p:nvPr/>
          </p:nvSpPr>
          <p:spPr>
            <a:xfrm>
              <a:off x="2523045" y="0"/>
              <a:ext cx="4401488" cy="368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COMPARISON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32227" y="164124"/>
              <a:ext cx="2022258" cy="0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1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6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9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3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9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40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7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8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51" name="excel-3-xxl.png" descr="excel-3-xx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2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5" name="Line"/>
          <p:cNvSpPr/>
          <p:nvPr/>
        </p:nvSpPr>
        <p:spPr>
          <a:xfrm>
            <a:off x="14459526" y="7920909"/>
            <a:ext cx="2071316" cy="0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8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6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4470631" y="8974615"/>
            <a:ext cx="2875026" cy="1714654"/>
            <a:chOff x="0" y="0"/>
            <a:chExt cx="2875025" cy="1714653"/>
          </a:xfrm>
        </p:grpSpPr>
        <p:sp>
          <p:nvSpPr>
            <p:cNvPr id="259" name="Line"/>
            <p:cNvSpPr/>
            <p:nvPr/>
          </p:nvSpPr>
          <p:spPr>
            <a:xfrm>
              <a:off x="0" y="1714653"/>
              <a:ext cx="2875025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2839147" y="0"/>
              <a:ext cx="0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2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4470631" y="9342914"/>
            <a:ext cx="3185370" cy="2224029"/>
            <a:chOff x="0" y="-1"/>
            <a:chExt cx="3185369" cy="2224027"/>
          </a:xfrm>
        </p:grpSpPr>
        <p:sp>
          <p:nvSpPr>
            <p:cNvPr id="265" name="Line"/>
            <p:cNvSpPr/>
            <p:nvPr/>
          </p:nvSpPr>
          <p:spPr>
            <a:xfrm>
              <a:off x="0" y="2211786"/>
              <a:ext cx="318536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6" name="Line"/>
            <p:cNvSpPr/>
            <p:nvPr/>
          </p:nvSpPr>
          <p:spPr>
            <a:xfrm flipV="1">
              <a:off x="3153367" y="-1"/>
              <a:ext cx="0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8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4464281" y="8314594"/>
            <a:ext cx="2255158" cy="576450"/>
            <a:chOff x="0" y="0"/>
            <a:chExt cx="2255157" cy="576449"/>
          </a:xfrm>
        </p:grpSpPr>
        <p:sp>
          <p:nvSpPr>
            <p:cNvPr id="271" name="Line"/>
            <p:cNvSpPr/>
            <p:nvPr/>
          </p:nvSpPr>
          <p:spPr>
            <a:xfrm flipV="1">
              <a:off x="2255157" y="0"/>
              <a:ext cx="0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0" y="544326"/>
              <a:ext cx="2220631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4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4470631" y="8682514"/>
            <a:ext cx="2572483" cy="1123743"/>
            <a:chOff x="0" y="-1"/>
            <a:chExt cx="2572482" cy="1123741"/>
          </a:xfrm>
        </p:grpSpPr>
        <p:sp>
          <p:nvSpPr>
            <p:cNvPr id="277" name="Line"/>
            <p:cNvSpPr/>
            <p:nvPr/>
          </p:nvSpPr>
          <p:spPr>
            <a:xfrm flipV="1">
              <a:off x="2537626" y="-1"/>
              <a:ext cx="0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Line"/>
            <p:cNvSpPr/>
            <p:nvPr/>
          </p:nvSpPr>
          <p:spPr>
            <a:xfrm flipV="1">
              <a:off x="0" y="1117797"/>
              <a:ext cx="2572482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81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2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3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4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5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6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7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8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9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2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58939" y="9376824"/>
            <a:ext cx="2821173" cy="3120742"/>
            <a:chOff x="-24208" y="-145699"/>
            <a:chExt cx="2821172" cy="3120741"/>
          </a:xfrm>
        </p:grpSpPr>
        <p:sp>
          <p:nvSpPr>
            <p:cNvPr id="293" name="Line"/>
            <p:cNvSpPr/>
            <p:nvPr/>
          </p:nvSpPr>
          <p:spPr>
            <a:xfrm flipH="1" flipV="1">
              <a:off x="14165" y="2946173"/>
              <a:ext cx="2782799" cy="0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4" name="Line"/>
            <p:cNvSpPr/>
            <p:nvPr/>
          </p:nvSpPr>
          <p:spPr>
            <a:xfrm flipH="1" flipV="1">
              <a:off x="-24208" y="-145699"/>
              <a:ext cx="0" cy="312074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6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4501052" y="9691237"/>
            <a:ext cx="3474711" cy="2737693"/>
            <a:chOff x="0" y="-1"/>
            <a:chExt cx="3474709" cy="2737692"/>
          </a:xfrm>
        </p:grpSpPr>
        <p:sp>
          <p:nvSpPr>
            <p:cNvPr id="299" name="Line"/>
            <p:cNvSpPr/>
            <p:nvPr/>
          </p:nvSpPr>
          <p:spPr>
            <a:xfrm>
              <a:off x="0" y="2737691"/>
              <a:ext cx="3474709" cy="0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3449236" y="-1"/>
              <a:ext cx="0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 flipH="1">
            <a:off x="7490447" y="8734359"/>
            <a:ext cx="2483398" cy="1056673"/>
            <a:chOff x="0" y="0"/>
            <a:chExt cx="2483396" cy="1056672"/>
          </a:xfrm>
        </p:grpSpPr>
        <p:sp>
          <p:nvSpPr>
            <p:cNvPr id="302" name="Line"/>
            <p:cNvSpPr/>
            <p:nvPr/>
          </p:nvSpPr>
          <p:spPr>
            <a:xfrm>
              <a:off x="0" y="1044432"/>
              <a:ext cx="2483396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458447" y="0"/>
              <a:ext cx="0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 flipH="1">
            <a:off x="7273158" y="9146829"/>
            <a:ext cx="2700687" cy="1599482"/>
            <a:chOff x="0" y="-5992"/>
            <a:chExt cx="2700685" cy="1599480"/>
          </a:xfrm>
        </p:grpSpPr>
        <p:sp>
          <p:nvSpPr>
            <p:cNvPr id="305" name="Line"/>
            <p:cNvSpPr/>
            <p:nvPr/>
          </p:nvSpPr>
          <p:spPr>
            <a:xfrm>
              <a:off x="0" y="1581248"/>
              <a:ext cx="2700685" cy="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692385" y="-5992"/>
              <a:ext cx="0" cy="1599480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8" grpId="14" animBg="1" advAuto="0"/>
      <p:bldP spid="261" grpId="15" animBg="1" advAuto="0"/>
      <p:bldP spid="264" grpId="19" animBg="1" advAuto="0"/>
      <p:bldP spid="267" grpId="20" animBg="1" advAuto="0"/>
      <p:bldP spid="270" grpId="5" animBg="1" advAuto="0"/>
      <p:bldP spid="273" grpId="6" animBg="1" advAuto="0"/>
      <p:bldP spid="276" grpId="9" animBg="1" advAuto="0"/>
      <p:bldP spid="279" grpId="10" animBg="1" advAuto="0"/>
      <p:bldP spid="280" grpId="4" animBg="1" advAuto="0"/>
      <p:bldP spid="281" grpId="3" animBg="1" advAuto="0"/>
      <p:bldP spid="282" grpId="8" animBg="1" advAuto="0"/>
      <p:bldP spid="283" grpId="7" animBg="1" advAuto="0"/>
      <p:bldP spid="284" grpId="13" animBg="1" advAuto="0"/>
      <p:bldP spid="285" grpId="12" animBg="1" advAuto="0"/>
      <p:bldP spid="286" grpId="17" animBg="1" advAuto="0"/>
      <p:bldP spid="287" grpId="18" animBg="1" advAuto="0"/>
      <p:bldP spid="288" grpId="22" animBg="1" advAuto="0"/>
      <p:bldP spid="289" grpId="21" animBg="1" advAuto="0"/>
      <p:bldP spid="291" grpId="27" animBg="1" advAuto="0"/>
      <p:bldP spid="292" grpId="26" animBg="1" advAuto="0"/>
      <p:bldP spid="295" grpId="25" animBg="1" advAuto="0"/>
      <p:bldP spid="298" grpId="23" animBg="1" advAuto="0"/>
      <p:bldP spid="301" grpId="24" animBg="1" advAuto="0"/>
      <p:bldP spid="304" grpId="11" animBg="1" advAuto="0"/>
      <p:bldP spid="307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1397000" y="1517954"/>
            <a:ext cx="13425126" cy="2119471"/>
            <a:chOff x="0" y="0"/>
            <a:chExt cx="13425125" cy="2119469"/>
          </a:xfrm>
        </p:grpSpPr>
        <p:sp>
          <p:nvSpPr>
            <p:cNvPr id="309" name="WHAT WILL YOU LEARN IN THIS COURSE?"/>
            <p:cNvSpPr txBox="1"/>
            <p:nvPr/>
          </p:nvSpPr>
          <p:spPr>
            <a:xfrm>
              <a:off x="0" y="1020117"/>
              <a:ext cx="1342512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WHAT WILL YOU LEARN IN THIS COURSE? </a:t>
              </a:r>
            </a:p>
          </p:txBody>
        </p:sp>
        <p:sp>
          <p:nvSpPr>
            <p:cNvPr id="310" name="FROM EXCEL TO R"/>
            <p:cNvSpPr txBox="1"/>
            <p:nvPr/>
          </p:nvSpPr>
          <p:spPr>
            <a:xfrm>
              <a:off x="3011018" y="0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11" name="Line"/>
            <p:cNvSpPr/>
            <p:nvPr/>
          </p:nvSpPr>
          <p:spPr>
            <a:xfrm>
              <a:off x="157801" y="173678"/>
              <a:ext cx="2413376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3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1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2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3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4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5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8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9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2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3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4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5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cool things </a:t>
            </a:r>
          </a:p>
        </p:txBody>
      </p:sp>
      <p:pic>
        <p:nvPicPr>
          <p:cNvPr id="336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7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8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STATISTICS IN R"/>
          <p:cNvSpPr txBox="1"/>
          <p:nvPr/>
        </p:nvSpPr>
        <p:spPr>
          <a:xfrm>
            <a:off x="10206246" y="12632517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APPLIED </a:t>
            </a:r>
            <a:r>
              <a:rPr dirty="0"/>
              <a:t>STATISTICS IN R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0708095" y="11375802"/>
            <a:ext cx="2989869" cy="1128300"/>
            <a:chOff x="0" y="0"/>
            <a:chExt cx="2989868" cy="1128299"/>
          </a:xfrm>
        </p:grpSpPr>
        <p:sp>
          <p:nvSpPr>
            <p:cNvPr id="352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11875463" y="3571"/>
            <a:ext cx="10925559" cy="13708858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3" name="Group"/>
          <p:cNvGrpSpPr/>
          <p:nvPr/>
        </p:nvGrpSpPr>
        <p:grpSpPr>
          <a:xfrm>
            <a:off x="1400114" y="1526779"/>
            <a:ext cx="9481231" cy="2158937"/>
            <a:chOff x="0" y="0"/>
            <a:chExt cx="9481229" cy="3474167"/>
          </a:xfrm>
        </p:grpSpPr>
        <p:sp>
          <p:nvSpPr>
            <p:cNvPr id="360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</a:t>
              </a:r>
            </a:p>
          </p:txBody>
        </p:sp>
        <p:sp>
          <p:nvSpPr>
            <p:cNvPr id="361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111444" y="218153"/>
              <a:ext cx="1704399" cy="0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4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5" name="7"/>
          <p:cNvSpPr txBox="1"/>
          <p:nvPr/>
        </p:nvSpPr>
        <p:spPr>
          <a:xfrm>
            <a:off x="380801" y="12994910"/>
            <a:ext cx="413527" cy="140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9" name="PLACE: Faculty of Health and Medical Sciences, Panum, Blegdamsvej 3B, 2200 København"/>
          <p:cNvSpPr txBox="1"/>
          <p:nvPr/>
        </p:nvSpPr>
        <p:spPr>
          <a:xfrm>
            <a:off x="12114246" y="4010622"/>
            <a:ext cx="9481229" cy="101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PLACE:</a:t>
            </a:r>
            <a:r>
              <a:rPr dirty="0"/>
              <a:t> Faculty of Health and Medical Sciences, </a:t>
            </a:r>
            <a:r>
              <a:rPr dirty="0" err="1"/>
              <a:t>Panum</a:t>
            </a:r>
            <a:r>
              <a:rPr dirty="0"/>
              <a:t>, </a:t>
            </a:r>
            <a:r>
              <a:rPr dirty="0" err="1"/>
              <a:t>Blegdamsvej</a:t>
            </a:r>
            <a:r>
              <a:rPr dirty="0"/>
              <a:t> 3B, 2200 </a:t>
            </a:r>
            <a:r>
              <a:rPr dirty="0" err="1"/>
              <a:t>København</a:t>
            </a:r>
            <a:endParaRPr dirty="0"/>
          </a:p>
        </p:txBody>
      </p:sp>
      <p:sp>
        <p:nvSpPr>
          <p:cNvPr id="370" name="08:30 - Installation Issues &amp; Coffee…"/>
          <p:cNvSpPr txBox="1"/>
          <p:nvPr/>
        </p:nvSpPr>
        <p:spPr>
          <a:xfrm>
            <a:off x="2094644" y="6954336"/>
            <a:ext cx="6016399" cy="51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&amp;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</a:t>
            </a:r>
            <a:r>
              <a:rPr dirty="0" err="1"/>
              <a:t>Rmarkdown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15:15 - </a:t>
            </a:r>
            <a:r>
              <a:rPr dirty="0" err="1"/>
              <a:t>Rmarkdown</a:t>
            </a:r>
            <a:r>
              <a:rPr dirty="0"/>
              <a:t>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Q&amp;A - See you tomorrow</a:t>
            </a:r>
          </a:p>
        </p:txBody>
      </p:sp>
      <p:sp>
        <p:nvSpPr>
          <p:cNvPr id="371" name="08:30 - Coffee…"/>
          <p:cNvSpPr txBox="1"/>
          <p:nvPr/>
        </p:nvSpPr>
        <p:spPr>
          <a:xfrm>
            <a:off x="12154947" y="7185516"/>
            <a:ext cx="7832218" cy="471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Coffee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ggplot2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ggplot2 Exercise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en-DK" dirty="0"/>
              <a:t>- </a:t>
            </a:r>
            <a:r>
              <a:rPr lang="en-GB" dirty="0"/>
              <a:t>Applied </a:t>
            </a:r>
            <a:r>
              <a:rPr dirty="0"/>
              <a:t>Statistics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 </a:t>
            </a:r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4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lang="en-US" dirty="0"/>
              <a:t> Basic Data Analysis Exercise</a:t>
            </a:r>
            <a:endParaRPr dirty="0"/>
          </a:p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en-US" dirty="0"/>
              <a:t>5</a:t>
            </a:r>
            <a:r>
              <a:rPr dirty="0"/>
              <a:t>:</a:t>
            </a:r>
            <a:r>
              <a:rPr lang="en-US" dirty="0"/>
              <a:t>45</a:t>
            </a:r>
            <a:r>
              <a:rPr dirty="0"/>
              <a:t> </a:t>
            </a:r>
            <a:r>
              <a:rPr lang="en-US" dirty="0"/>
              <a:t>- </a:t>
            </a:r>
            <a:r>
              <a:rPr lang="en-GB" dirty="0"/>
              <a:t>Cool things in R &amp;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Course Evaluation</a:t>
            </a:r>
          </a:p>
        </p:txBody>
      </p:sp>
      <p:sp>
        <p:nvSpPr>
          <p:cNvPr id="372" name="Line"/>
          <p:cNvSpPr/>
          <p:nvPr/>
        </p:nvSpPr>
        <p:spPr>
          <a:xfrm>
            <a:off x="2036631" y="6400082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7699C9EA-5395-8F48-560A-0D6CD6F2145A}"/>
              </a:ext>
            </a:extLst>
          </p:cNvPr>
          <p:cNvSpPr txBox="1"/>
          <p:nvPr/>
        </p:nvSpPr>
        <p:spPr>
          <a:xfrm>
            <a:off x="12114246" y="5586519"/>
            <a:ext cx="3582954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Holst Aud.</a:t>
            </a:r>
            <a:endParaRPr dirty="0"/>
          </a:p>
        </p:txBody>
      </p:sp>
      <p:sp>
        <p:nvSpPr>
          <p:cNvPr id="5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D45AE51B-AFA1-BA71-2E2F-A061971808A0}"/>
              </a:ext>
            </a:extLst>
          </p:cNvPr>
          <p:cNvSpPr txBox="1"/>
          <p:nvPr/>
        </p:nvSpPr>
        <p:spPr>
          <a:xfrm>
            <a:off x="2036631" y="5586519"/>
            <a:ext cx="501309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DAY 2: </a:t>
            </a:r>
            <a:r>
              <a:rPr lang="en-US" dirty="0"/>
              <a:t>29.01.30. </a:t>
            </a:r>
            <a:r>
              <a:rPr lang="en-US" dirty="0" err="1"/>
              <a:t>Aud</a:t>
            </a:r>
            <a:r>
              <a:rPr lang="en-US" dirty="0"/>
              <a:t> Mini 1</a:t>
            </a:r>
            <a:endParaRPr dirty="0"/>
          </a:p>
        </p:txBody>
      </p:sp>
      <p:sp>
        <p:nvSpPr>
          <p:cNvPr id="6" name="PLACE: Faculty of Health and Medical Sciences, Panum, Blegdamsvej 3B, 2200 København">
            <a:extLst>
              <a:ext uri="{FF2B5EF4-FFF2-40B4-BE49-F238E27FC236}">
                <a16:creationId xmlns:a16="http://schemas.microsoft.com/office/drawing/2014/main" id="{49E420C0-8B9A-5C4B-F1A6-6CC8FD34BF75}"/>
              </a:ext>
            </a:extLst>
          </p:cNvPr>
          <p:cNvSpPr txBox="1"/>
          <p:nvPr/>
        </p:nvSpPr>
        <p:spPr>
          <a:xfrm>
            <a:off x="2036631" y="4317723"/>
            <a:ext cx="9481229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8255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DATES</a:t>
            </a:r>
            <a:r>
              <a:rPr b="1" dirty="0"/>
              <a:t>:</a:t>
            </a:r>
            <a:r>
              <a:rPr lang="en-GB" dirty="0"/>
              <a:t> Faculty 04-03 &amp; 05-03, 2024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nection Line"/>
          <p:cNvSpPr/>
          <p:nvPr/>
        </p:nvSpPr>
        <p:spPr>
          <a:xfrm>
            <a:off x="304336" y="6878273"/>
            <a:ext cx="17287314" cy="6458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90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5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1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5" name="Group"/>
          <p:cNvGrpSpPr/>
          <p:nvPr/>
        </p:nvGrpSpPr>
        <p:grpSpPr>
          <a:xfrm>
            <a:off x="7341378" y="1269836"/>
            <a:ext cx="10532302" cy="3789417"/>
            <a:chOff x="0" y="69892"/>
            <a:chExt cx="10532301" cy="3789415"/>
          </a:xfrm>
        </p:grpSpPr>
        <p:sp>
          <p:nvSpPr>
            <p:cNvPr id="392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/>
                <a:t>LET’S GET STARTED</a:t>
              </a:r>
            </a:p>
          </p:txBody>
        </p:sp>
        <p:sp>
          <p:nvSpPr>
            <p:cNvPr id="393" name="FROM EXCEL TO R"/>
            <p:cNvSpPr txBox="1"/>
            <p:nvPr/>
          </p:nvSpPr>
          <p:spPr>
            <a:xfrm>
              <a:off x="2362209" y="69892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94" name="Line"/>
            <p:cNvSpPr/>
            <p:nvPr/>
          </p:nvSpPr>
          <p:spPr>
            <a:xfrm>
              <a:off x="123798" y="354020"/>
              <a:ext cx="1893346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6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400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5439</TotalTime>
  <Words>5089</Words>
  <Application>Microsoft Macintosh PowerPoint</Application>
  <PresentationFormat>Custom</PresentationFormat>
  <Paragraphs>1029</Paragraphs>
  <Slides>51</Slides>
  <Notes>51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Calibri Light</vt:lpstr>
      <vt:lpstr>Courier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Tugce Karaderi</cp:lastModifiedBy>
  <cp:revision>43</cp:revision>
  <dcterms:modified xsi:type="dcterms:W3CDTF">2024-03-05T08:45:17Z</dcterms:modified>
</cp:coreProperties>
</file>